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926" r:id="rId2"/>
    <p:sldId id="703" r:id="rId3"/>
    <p:sldId id="699" r:id="rId4"/>
    <p:sldId id="676" r:id="rId5"/>
    <p:sldId id="621" r:id="rId6"/>
    <p:sldId id="805" r:id="rId7"/>
    <p:sldId id="806" r:id="rId8"/>
    <p:sldId id="963" r:id="rId9"/>
    <p:sldId id="811" r:id="rId10"/>
    <p:sldId id="964" r:id="rId11"/>
    <p:sldId id="807" r:id="rId12"/>
    <p:sldId id="802" r:id="rId13"/>
    <p:sldId id="801" r:id="rId14"/>
    <p:sldId id="832" r:id="rId15"/>
    <p:sldId id="840" r:id="rId16"/>
    <p:sldId id="834" r:id="rId17"/>
    <p:sldId id="846" r:id="rId18"/>
    <p:sldId id="873" r:id="rId19"/>
    <p:sldId id="901" r:id="rId20"/>
    <p:sldId id="967" r:id="rId21"/>
    <p:sldId id="843" r:id="rId22"/>
    <p:sldId id="848" r:id="rId23"/>
    <p:sldId id="844" r:id="rId24"/>
    <p:sldId id="906" r:id="rId25"/>
    <p:sldId id="835" r:id="rId26"/>
    <p:sldId id="849" r:id="rId27"/>
    <p:sldId id="968" r:id="rId28"/>
    <p:sldId id="850" r:id="rId29"/>
    <p:sldId id="856" r:id="rId30"/>
    <p:sldId id="857" r:id="rId31"/>
    <p:sldId id="858" r:id="rId32"/>
    <p:sldId id="855" r:id="rId33"/>
    <p:sldId id="859" r:id="rId34"/>
    <p:sldId id="890" r:id="rId35"/>
    <p:sldId id="891" r:id="rId36"/>
    <p:sldId id="892" r:id="rId37"/>
    <p:sldId id="893" r:id="rId38"/>
    <p:sldId id="836" r:id="rId39"/>
    <p:sldId id="969" r:id="rId40"/>
    <p:sldId id="817" r:id="rId41"/>
    <p:sldId id="970" r:id="rId42"/>
    <p:sldId id="930" r:id="rId43"/>
    <p:sldId id="934" r:id="rId44"/>
    <p:sldId id="935" r:id="rId45"/>
    <p:sldId id="936" r:id="rId46"/>
    <p:sldId id="937" r:id="rId47"/>
    <p:sldId id="938" r:id="rId48"/>
    <p:sldId id="939" r:id="rId49"/>
    <p:sldId id="940" r:id="rId50"/>
    <p:sldId id="941" r:id="rId51"/>
    <p:sldId id="945" r:id="rId52"/>
    <p:sldId id="885" r:id="rId53"/>
    <p:sldId id="879" r:id="rId54"/>
    <p:sldId id="886" r:id="rId55"/>
    <p:sldId id="869" r:id="rId56"/>
    <p:sldId id="871" r:id="rId57"/>
    <p:sldId id="870" r:id="rId58"/>
    <p:sldId id="942" r:id="rId59"/>
    <p:sldId id="943" r:id="rId60"/>
    <p:sldId id="863" r:id="rId61"/>
    <p:sldId id="864" r:id="rId62"/>
    <p:sldId id="865" r:id="rId63"/>
    <p:sldId id="950" r:id="rId64"/>
    <p:sldId id="951" r:id="rId65"/>
    <p:sldId id="952" r:id="rId66"/>
    <p:sldId id="955" r:id="rId67"/>
    <p:sldId id="956" r:id="rId68"/>
    <p:sldId id="913" r:id="rId69"/>
    <p:sldId id="894" r:id="rId70"/>
    <p:sldId id="953" r:id="rId71"/>
    <p:sldId id="845" r:id="rId72"/>
    <p:sldId id="909" r:id="rId73"/>
    <p:sldId id="958" r:id="rId74"/>
    <p:sldId id="960" r:id="rId75"/>
    <p:sldId id="961" r:id="rId76"/>
    <p:sldId id="966" r:id="rId77"/>
    <p:sldId id="925" r:id="rId78"/>
    <p:sldId id="896" r:id="rId79"/>
    <p:sldId id="962" r:id="rId80"/>
    <p:sldId id="900" r:id="rId81"/>
    <p:sldId id="876" r:id="rId82"/>
    <p:sldId id="877" r:id="rId83"/>
    <p:sldId id="416" r:id="rId84"/>
    <p:sldId id="923"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3" autoAdjust="0"/>
    <p:restoredTop sz="81180" autoAdjust="0"/>
  </p:normalViewPr>
  <p:slideViewPr>
    <p:cSldViewPr snapToGrid="0">
      <p:cViewPr varScale="1">
        <p:scale>
          <a:sx n="78" d="100"/>
          <a:sy n="78" d="100"/>
        </p:scale>
        <p:origin x="208" y="52"/>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459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2020-08-12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smtClean="0"/>
              <a:t>Provide some guidance based on the lessons learned </a:t>
            </a:r>
            <a:r>
              <a:rPr lang="en-US" baseline="0" smtClean="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2</a:t>
            </a:fld>
            <a:endParaRPr lang="de-DE"/>
          </a:p>
        </p:txBody>
      </p:sp>
    </p:spTree>
    <p:extLst>
      <p:ext uri="{BB962C8B-B14F-4D97-AF65-F5344CB8AC3E}">
        <p14:creationId xmlns:p14="http://schemas.microsoft.com/office/powerpoint/2010/main" val="745054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16</a:t>
            </a:fld>
            <a:endParaRPr lang="en-US"/>
          </a:p>
        </p:txBody>
      </p:sp>
    </p:spTree>
    <p:extLst>
      <p:ext uri="{BB962C8B-B14F-4D97-AF65-F5344CB8AC3E}">
        <p14:creationId xmlns:p14="http://schemas.microsoft.com/office/powerpoint/2010/main" val="2843342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25</a:t>
            </a:fld>
            <a:endParaRPr lang="en-US"/>
          </a:p>
        </p:txBody>
      </p:sp>
    </p:spTree>
    <p:extLst>
      <p:ext uri="{BB962C8B-B14F-4D97-AF65-F5344CB8AC3E}">
        <p14:creationId xmlns:p14="http://schemas.microsoft.com/office/powerpoint/2010/main" val="1267524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28</a:t>
            </a:fld>
            <a:endParaRPr lang="en-US"/>
          </a:p>
        </p:txBody>
      </p:sp>
    </p:spTree>
    <p:extLst>
      <p:ext uri="{BB962C8B-B14F-4D97-AF65-F5344CB8AC3E}">
        <p14:creationId xmlns:p14="http://schemas.microsoft.com/office/powerpoint/2010/main" val="116357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38</a:t>
            </a:fld>
            <a:endParaRPr lang="en-US"/>
          </a:p>
        </p:txBody>
      </p:sp>
    </p:spTree>
    <p:extLst>
      <p:ext uri="{BB962C8B-B14F-4D97-AF65-F5344CB8AC3E}">
        <p14:creationId xmlns:p14="http://schemas.microsoft.com/office/powerpoint/2010/main" val="1820718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2020-08-12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2020-08-12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2020-08-12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2020-08-12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2020-08-12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2020-08-12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2020-08-12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2020-08-12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2020-08-12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2020-08-12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AEADataEditor/replication-template/"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www.icpsr.umich.edu/icpsrweb/ICPSR/search/studies" TargetMode="External"/><Relationship Id="rId2" Type="http://schemas.openxmlformats.org/officeDocument/2006/relationships/hyperlink" Target="https://www.openicpsr.org/openicpsr/search/aea/studies" TargetMode="External"/><Relationship Id="rId1" Type="http://schemas.openxmlformats.org/officeDocument/2006/relationships/slideLayout" Target="../slideLayouts/slideLayout2.xml"/><Relationship Id="rId4" Type="http://schemas.openxmlformats.org/officeDocument/2006/relationships/hyperlink" Target="https://toolbox.google.com/datasetsearch/search"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social-science-data-editors.github.io/guidance/addtl-data-citation-guidance.html"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facebook.com/guillaume.beck.realisateur/" TargetMode="External"/><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hyperlink" Target="http://www.worldvaluessurvey.org/WVSDocumentationWV6.jsp" TargetMode="Externa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hyperlink" Target="https://aeadataeditor.github.io/aea-de-guidance/protocol-3rd-party-replication.html" TargetMode="External"/><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cascad.tech/" TargetMode="Externa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63.png"/><Relationship Id="rId1" Type="http://schemas.openxmlformats.org/officeDocument/2006/relationships/slideLayout" Target="../slideLayouts/slideLayout6.xml"/><Relationship Id="rId5" Type="http://schemas.openxmlformats.org/officeDocument/2006/relationships/image" Target="../media/image65.jpg"/><Relationship Id="rId4" Type="http://schemas.openxmlformats.org/officeDocument/2006/relationships/image" Target="../media/image64.png"/></Relationships>
</file>

<file path=ppt/slides/_rels/slide83.xml.rels><?xml version="1.0" encoding="UTF-8" standalone="yes"?>
<Relationships xmlns="http://schemas.openxmlformats.org/package/2006/relationships"><Relationship Id="rId2" Type="http://schemas.openxmlformats.org/officeDocument/2006/relationships/hyperlink" Target="https://doi.org/10.5281/zenodo.3662906" TargetMode="Externa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8" Type="http://schemas.openxmlformats.org/officeDocument/2006/relationships/hyperlink" Target="https://www.casd.eu/en/le-centre-dacces-securise-aux-donnees-casd/certification-de-resultats-cascad-casd/" TargetMode="External"/><Relationship Id="rId3" Type="http://schemas.openxmlformats.org/officeDocument/2006/relationships/hyperlink" Target="https://aeadataeditor.github.io/aea-de-guidance/" TargetMode="External"/><Relationship Id="rId7" Type="http://schemas.openxmlformats.org/officeDocument/2006/relationships/hyperlink" Target="https://doi.org/10.5164/IAB.BHP7516.de.en.v1" TargetMode="External"/><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aea-de-guidance/addtl-data-citation-guidance.html" TargetMode="External"/><Relationship Id="rId5" Type="http://schemas.openxmlformats.org/officeDocument/2006/relationships/hyperlink" Target="https://social-science-data-editors.github.io/guidance/Licensing_guidance.html" TargetMode="External"/><Relationship Id="rId10" Type="http://schemas.openxmlformats.org/officeDocument/2006/relationships/image" Target="../media/image66.png"/><Relationship Id="rId4" Type="http://schemas.openxmlformats.org/officeDocument/2006/relationships/hyperlink" Target="https://aeadataeditor.github.io/aea-de-guidance/template-README.html" TargetMode="External"/><Relationship Id="rId9" Type="http://schemas.openxmlformats.org/officeDocument/2006/relationships/image" Target="../media/image64.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fontScale="90000"/>
          </a:bodyPr>
          <a:lstStyle/>
          <a:p>
            <a:r>
              <a:rPr lang="en-US" dirty="0"/>
              <a:t>Implementing Increased Transparency and Reproducibility in </a:t>
            </a:r>
            <a:r>
              <a:rPr lang="en-US" dirty="0" smtClean="0"/>
              <a:t>Economics:</a:t>
            </a:r>
            <a:br>
              <a:rPr lang="en-US" dirty="0" smtClean="0"/>
            </a:br>
            <a:r>
              <a:rPr lang="en-US" dirty="0" smtClean="0"/>
              <a:t>Lessons learned</a:t>
            </a:r>
            <a:endParaRPr lang="en-US" dirty="0"/>
          </a:p>
        </p:txBody>
      </p:sp>
      <p:sp>
        <p:nvSpPr>
          <p:cNvPr id="3" name="Subtitle 2"/>
          <p:cNvSpPr>
            <a:spLocks noGrp="1"/>
          </p:cNvSpPr>
          <p:nvPr>
            <p:ph type="subTitle" idx="1"/>
          </p:nvPr>
        </p:nvSpPr>
        <p:spPr>
          <a:xfrm>
            <a:off x="1524000" y="4531658"/>
            <a:ext cx="9144000" cy="2141857"/>
          </a:xfrm>
        </p:spPr>
        <p:txBody>
          <a:bodyPr>
            <a:normAutofit lnSpcReduction="10000"/>
          </a:bodyPr>
          <a:lstStyle/>
          <a:p>
            <a:r>
              <a:rPr lang="en-US" dirty="0"/>
              <a:t>Lars Vilhuber</a:t>
            </a:r>
          </a:p>
          <a:p>
            <a:r>
              <a:rPr lang="en-US" dirty="0"/>
              <a:t>Cornell University</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7" y="5063"/>
            <a:ext cx="12192000" cy="1212906"/>
          </a:xfrm>
          <a:prstGeom prst="rect">
            <a:avLst/>
          </a:prstGeom>
        </p:spPr>
      </p:pic>
    </p:spTree>
    <p:extLst>
      <p:ext uri="{BB962C8B-B14F-4D97-AF65-F5344CB8AC3E}">
        <p14:creationId xmlns:p14="http://schemas.microsoft.com/office/powerpoint/2010/main" val="1402717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a:t>
            </a:r>
            <a:r>
              <a:rPr lang="en-US" dirty="0" smtClean="0"/>
              <a:t>coding </a:t>
            </a:r>
            <a:r>
              <a:rPr lang="en-US" dirty="0"/>
              <a:t>practices</a:t>
            </a:r>
          </a:p>
        </p:txBody>
      </p:sp>
      <p:sp>
        <p:nvSpPr>
          <p:cNvPr id="3" name="Content Placeholder 2"/>
          <p:cNvSpPr>
            <a:spLocks noGrp="1"/>
          </p:cNvSpPr>
          <p:nvPr>
            <p:ph idx="1"/>
          </p:nvPr>
        </p:nvSpPr>
        <p:spPr/>
        <p:txBody>
          <a:bodyPr/>
          <a:lstStyle/>
          <a:p>
            <a:r>
              <a:rPr lang="en-US" sz="3200" b="1" dirty="0" smtClean="0"/>
              <a:t>Manual/non-automation</a:t>
            </a:r>
          </a:p>
          <a:p>
            <a:endParaRPr lang="en-US" sz="3200" b="1" dirty="0"/>
          </a:p>
          <a:p>
            <a:pPr marL="0" indent="0" algn="ctr">
              <a:buNone/>
            </a:pPr>
            <a:r>
              <a:rPr lang="en-US" dirty="0" smtClean="0">
                <a:latin typeface="Century" panose="02040604050505020304" pitchFamily="18" charset="0"/>
              </a:rPr>
              <a:t>Code produces no meaningful output</a:t>
            </a:r>
          </a:p>
          <a:p>
            <a:pPr marL="0" indent="0" algn="ctr">
              <a:buNone/>
            </a:pPr>
            <a:endParaRPr lang="en-US" dirty="0"/>
          </a:p>
          <a:p>
            <a:r>
              <a:rPr lang="en-US" sz="3200" b="1" dirty="0" smtClean="0"/>
              <a:t>Lack of robustness</a:t>
            </a:r>
            <a:r>
              <a:rPr lang="en-US" dirty="0" smtClean="0"/>
              <a:t>:</a:t>
            </a:r>
            <a:endParaRPr lang="en-US" dirty="0"/>
          </a:p>
          <a:p>
            <a:endParaRPr lang="en-US" dirty="0"/>
          </a:p>
          <a:p>
            <a:pPr marL="0" indent="0" algn="ctr">
              <a:buNone/>
            </a:pPr>
            <a:r>
              <a:rPr lang="en-US" dirty="0" smtClean="0">
                <a:latin typeface="Century" panose="02040604050505020304" pitchFamily="18" charset="0"/>
              </a:rPr>
              <a:t>Bugs in the code</a:t>
            </a:r>
            <a:endParaRPr lang="en-US" dirty="0">
              <a:latin typeface="Century" panose="02040604050505020304" pitchFamily="18" charset="0"/>
            </a:endParaRPr>
          </a:p>
        </p:txBody>
      </p:sp>
    </p:spTree>
    <p:extLst>
      <p:ext uri="{BB962C8B-B14F-4D97-AF65-F5344CB8AC3E}">
        <p14:creationId xmlns:p14="http://schemas.microsoft.com/office/powerpoint/2010/main" val="25950672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citation practices</a:t>
            </a:r>
          </a:p>
        </p:txBody>
      </p:sp>
      <p:sp>
        <p:nvSpPr>
          <p:cNvPr id="3" name="Content Placeholder 2"/>
          <p:cNvSpPr>
            <a:spLocks noGrp="1"/>
          </p:cNvSpPr>
          <p:nvPr>
            <p:ph idx="1"/>
          </p:nvPr>
        </p:nvSpPr>
        <p:spPr/>
        <p:txBody>
          <a:bodyPr/>
          <a:lstStyle/>
          <a:p>
            <a:r>
              <a:rPr lang="en-US" sz="3200" b="1" dirty="0" err="1"/>
              <a:t>Macrodata</a:t>
            </a:r>
            <a:r>
              <a:rPr lang="en-US" sz="3200" b="1" dirty="0"/>
              <a:t>:</a:t>
            </a:r>
          </a:p>
          <a:p>
            <a:pPr marL="0" indent="0" algn="ctr">
              <a:buNone/>
            </a:pPr>
            <a:r>
              <a:rPr lang="en-US" dirty="0">
                <a:latin typeface="Century" panose="02040604050505020304" pitchFamily="18" charset="0"/>
              </a:rPr>
              <a:t>“We use data downloaded from </a:t>
            </a:r>
            <a:br>
              <a:rPr lang="en-US" dirty="0">
                <a:latin typeface="Century" panose="02040604050505020304" pitchFamily="18" charset="0"/>
              </a:rPr>
            </a:br>
            <a:r>
              <a:rPr lang="en-US" dirty="0">
                <a:latin typeface="Century" panose="02040604050505020304" pitchFamily="18" charset="0"/>
              </a:rPr>
              <a:t>the Bureau of Economic Analysis…”</a:t>
            </a:r>
            <a:endParaRPr lang="en-US" dirty="0"/>
          </a:p>
          <a:p>
            <a:r>
              <a:rPr lang="en-US" sz="3200" b="1" dirty="0"/>
              <a:t>Microdata</a:t>
            </a:r>
            <a:r>
              <a:rPr lang="en-US" dirty="0"/>
              <a:t>:</a:t>
            </a:r>
          </a:p>
          <a:p>
            <a:endParaRPr lang="en-US" dirty="0"/>
          </a:p>
          <a:p>
            <a:pPr marL="0" indent="0" algn="ctr">
              <a:buNone/>
            </a:pPr>
            <a:r>
              <a:rPr lang="en-US" dirty="0">
                <a:latin typeface="Century" panose="02040604050505020304" pitchFamily="18" charset="0"/>
              </a:rPr>
              <a:t>“… this paper uses data from </a:t>
            </a:r>
            <a:br>
              <a:rPr lang="en-US" dirty="0">
                <a:latin typeface="Century" panose="02040604050505020304" pitchFamily="18" charset="0"/>
              </a:rPr>
            </a:br>
            <a:r>
              <a:rPr lang="en-US" dirty="0">
                <a:latin typeface="Century" panose="02040604050505020304" pitchFamily="18" charset="0"/>
              </a:rPr>
              <a:t>the Current Population Survey…”</a:t>
            </a:r>
          </a:p>
        </p:txBody>
      </p:sp>
    </p:spTree>
    <p:extLst>
      <p:ext uri="{BB962C8B-B14F-4D97-AF65-F5344CB8AC3E}">
        <p14:creationId xmlns:p14="http://schemas.microsoft.com/office/powerpoint/2010/main" val="16015222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83578" y="1678259"/>
            <a:ext cx="6024844" cy="1446550"/>
          </a:xfrm>
          <a:prstGeom prst="rect">
            <a:avLst/>
          </a:prstGeom>
          <a:noFill/>
        </p:spPr>
        <p:txBody>
          <a:bodyPr wrap="square" rtlCol="0">
            <a:spAutoFit/>
          </a:bodyPr>
          <a:lstStyle/>
          <a:p>
            <a:pPr algn="ctr"/>
            <a:r>
              <a:rPr lang="en-US" sz="8800" dirty="0" smtClean="0">
                <a:solidFill>
                  <a:schemeClr val="bg1"/>
                </a:solidFill>
              </a:rPr>
              <a:t>Actions</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round (2012-)</a:t>
            </a:r>
          </a:p>
        </p:txBody>
      </p:sp>
      <p:sp>
        <p:nvSpPr>
          <p:cNvPr id="3" name="Content Placeholder 2"/>
          <p:cNvSpPr>
            <a:spLocks noGrp="1"/>
          </p:cNvSpPr>
          <p:nvPr>
            <p:ph idx="1"/>
          </p:nvPr>
        </p:nvSpPr>
        <p:spPr>
          <a:xfrm>
            <a:off x="2358662" y="1583140"/>
            <a:ext cx="8175716" cy="4728308"/>
          </a:xfrm>
        </p:spPr>
        <p:txBody>
          <a:bodyPr>
            <a:noAutofit/>
          </a:bodyPr>
          <a:lstStyle/>
          <a:p>
            <a:r>
              <a:rPr lang="en-US" sz="4400" b="1" dirty="0"/>
              <a:t>Greater </a:t>
            </a:r>
            <a:r>
              <a:rPr lang="en-US" sz="4400" b="1" u="sng" dirty="0">
                <a:solidFill>
                  <a:schemeClr val="accent5">
                    <a:lumMod val="75000"/>
                  </a:schemeClr>
                </a:solidFill>
              </a:rPr>
              <a:t>enforcement</a:t>
            </a:r>
            <a:r>
              <a:rPr lang="en-US" sz="4400" b="1" dirty="0"/>
              <a:t> of data (and code) availability</a:t>
            </a:r>
          </a:p>
          <a:p>
            <a:pPr lvl="1"/>
            <a:r>
              <a:rPr lang="en-US" sz="3600" dirty="0"/>
              <a:t>2015, AJ Political Science</a:t>
            </a:r>
          </a:p>
          <a:p>
            <a:pPr lvl="1"/>
            <a:r>
              <a:rPr lang="en-US" sz="3600" dirty="0"/>
              <a:t>2016, Data Editor for ASA Software Section</a:t>
            </a:r>
          </a:p>
          <a:p>
            <a:pPr lvl="1"/>
            <a:r>
              <a:rPr lang="en-US" sz="3600" dirty="0"/>
              <a:t>2016, Statistical review added Science</a:t>
            </a:r>
          </a:p>
          <a:p>
            <a:pPr lvl="1"/>
            <a:r>
              <a:rPr lang="en-US" sz="3600" dirty="0"/>
              <a:t>2017: </a:t>
            </a:r>
            <a:r>
              <a:rPr lang="en-US" sz="3600" b="1" u="sng" dirty="0"/>
              <a:t>AEA appoints Data Editor</a:t>
            </a:r>
            <a:r>
              <a:rPr lang="en-US" sz="3600" dirty="0"/>
              <a:t>, with mandate to do similar activities </a:t>
            </a:r>
            <a:br>
              <a:rPr lang="en-US" sz="3600" dirty="0"/>
            </a:br>
            <a:r>
              <a:rPr lang="en-US" sz="2800" dirty="0"/>
              <a:t>(also EJ, </a:t>
            </a:r>
            <a:r>
              <a:rPr lang="en-US" sz="2800" dirty="0" err="1"/>
              <a:t>Restud</a:t>
            </a:r>
            <a:r>
              <a:rPr lang="en-US" sz="2800" dirty="0"/>
              <a:t>)</a:t>
            </a:r>
            <a:endParaRPr lang="en-US" sz="3600" dirty="0"/>
          </a:p>
        </p:txBody>
      </p:sp>
    </p:spTree>
    <p:extLst>
      <p:ext uri="{BB962C8B-B14F-4D97-AF65-F5344CB8AC3E}">
        <p14:creationId xmlns:p14="http://schemas.microsoft.com/office/powerpoint/2010/main" val="17130582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25448710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720326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1690688"/>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53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README</a:t>
            </a:r>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5743076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29569893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doing that?</a:t>
            </a:r>
          </a:p>
        </p:txBody>
      </p:sp>
      <p:sp>
        <p:nvSpPr>
          <p:cNvPr id="3" name="Content Placeholder 2"/>
          <p:cNvSpPr>
            <a:spLocks noGrp="1"/>
          </p:cNvSpPr>
          <p:nvPr>
            <p:ph idx="1"/>
          </p:nvPr>
        </p:nvSpPr>
        <p:spPr/>
        <p:txBody>
          <a:bodyPr>
            <a:normAutofit fontScale="85000" lnSpcReduction="20000"/>
          </a:bodyPr>
          <a:lstStyle/>
          <a:p>
            <a:r>
              <a:rPr lang="en-US" u="sng" dirty="0"/>
              <a:t>Earlier reproducibility work</a:t>
            </a:r>
            <a:r>
              <a:rPr lang="en-US" dirty="0"/>
              <a:t>: </a:t>
            </a:r>
            <a:r>
              <a:rPr lang="en-US" b="1" dirty="0"/>
              <a:t>Flavio </a:t>
            </a:r>
            <a:r>
              <a:rPr lang="en-US" b="1" dirty="0" err="1"/>
              <a:t>Stanchi</a:t>
            </a:r>
            <a:r>
              <a:rPr lang="en-US" b="1" dirty="0"/>
              <a:t> </a:t>
            </a:r>
            <a:r>
              <a:rPr lang="en-US" dirty="0"/>
              <a:t>(now at </a:t>
            </a:r>
            <a:r>
              <a:rPr lang="en-US" dirty="0" err="1"/>
              <a:t>AirBnb</a:t>
            </a:r>
            <a:r>
              <a:rPr lang="en-US" dirty="0"/>
              <a:t>), </a:t>
            </a:r>
            <a:r>
              <a:rPr lang="en-US" b="1" dirty="0" err="1"/>
              <a:t>Sylverie</a:t>
            </a:r>
            <a:r>
              <a:rPr lang="en-US" b="1" dirty="0"/>
              <a:t> Herbert</a:t>
            </a:r>
            <a:r>
              <a:rPr lang="en-US" dirty="0"/>
              <a:t> (on the market), </a:t>
            </a:r>
            <a:r>
              <a:rPr lang="en-US" b="1" dirty="0" err="1"/>
              <a:t>Hautahi</a:t>
            </a:r>
            <a:r>
              <a:rPr lang="en-US" b="1" dirty="0"/>
              <a:t> </a:t>
            </a:r>
            <a:r>
              <a:rPr lang="en-US" b="1" dirty="0" err="1"/>
              <a:t>Kingi</a:t>
            </a:r>
            <a:r>
              <a:rPr lang="en-US" dirty="0"/>
              <a:t> (</a:t>
            </a:r>
            <a:r>
              <a:rPr lang="en-US" dirty="0" err="1"/>
              <a:t>Impaq</a:t>
            </a:r>
            <a:r>
              <a:rPr lang="en-US" dirty="0"/>
              <a:t>)</a:t>
            </a:r>
          </a:p>
          <a:p>
            <a:r>
              <a:rPr lang="en-US" u="sng" dirty="0"/>
              <a:t>Current lead graduate students</a:t>
            </a:r>
            <a:r>
              <a:rPr lang="en-US" dirty="0"/>
              <a:t>: </a:t>
            </a:r>
            <a:r>
              <a:rPr lang="en-US" b="1" dirty="0"/>
              <a:t>David </a:t>
            </a:r>
            <a:r>
              <a:rPr lang="en-US" b="1" dirty="0" err="1"/>
              <a:t>Wasser</a:t>
            </a:r>
            <a:r>
              <a:rPr lang="en-US" b="1" dirty="0"/>
              <a:t> </a:t>
            </a:r>
            <a:r>
              <a:rPr lang="en-US" dirty="0"/>
              <a:t>(until Dec 2019), </a:t>
            </a:r>
            <a:r>
              <a:rPr lang="en-US" b="1" dirty="0"/>
              <a:t>Meredith Welch </a:t>
            </a:r>
            <a:r>
              <a:rPr lang="en-US" dirty="0"/>
              <a:t>(since Jan 2020)</a:t>
            </a:r>
          </a:p>
          <a:p>
            <a:r>
              <a:rPr lang="en-US" u="sng" dirty="0"/>
              <a:t>Current and past undergraduate students</a:t>
            </a:r>
            <a:r>
              <a:rPr lang="en-US" dirty="0"/>
              <a:t>: Alexia Ge, Anthony Peraza, Craig Schulman, Elijah B. Ruiz, Gabriel Bond, Jason S. Katz, </a:t>
            </a:r>
            <a:r>
              <a:rPr lang="en-US" dirty="0" err="1"/>
              <a:t>Jeong</a:t>
            </a:r>
            <a:r>
              <a:rPr lang="en-US" dirty="0"/>
              <a:t> Hyun Lee, </a:t>
            </a:r>
            <a:r>
              <a:rPr lang="en-US" dirty="0" err="1"/>
              <a:t>Jiayin</a:t>
            </a:r>
            <a:r>
              <a:rPr lang="en-US" dirty="0"/>
              <a:t> Song, John Park, </a:t>
            </a:r>
            <a:r>
              <a:rPr lang="en-US" dirty="0">
                <a:solidFill>
                  <a:schemeClr val="accent1">
                    <a:lumMod val="75000"/>
                  </a:schemeClr>
                </a:solidFill>
              </a:rPr>
              <a:t>Joshua Passel</a:t>
            </a:r>
            <a:r>
              <a:rPr lang="en-US" dirty="0"/>
              <a:t>, </a:t>
            </a:r>
            <a:r>
              <a:rPr lang="en-US" dirty="0" err="1"/>
              <a:t>Kirubeal</a:t>
            </a:r>
            <a:r>
              <a:rPr lang="en-US" dirty="0"/>
              <a:t> T. </a:t>
            </a:r>
            <a:r>
              <a:rPr lang="en-US" dirty="0" err="1"/>
              <a:t>Wondimu</a:t>
            </a:r>
            <a:r>
              <a:rPr lang="en-US" dirty="0"/>
              <a:t>, </a:t>
            </a:r>
            <a:r>
              <a:rPr lang="en-US" dirty="0" err="1"/>
              <a:t>Linchen</a:t>
            </a:r>
            <a:r>
              <a:rPr lang="en-US" dirty="0"/>
              <a:t> Zhang, </a:t>
            </a:r>
            <a:r>
              <a:rPr lang="en-US" b="1" dirty="0"/>
              <a:t>Louis Liu</a:t>
            </a:r>
            <a:r>
              <a:rPr lang="en-US" dirty="0">
                <a:solidFill>
                  <a:schemeClr val="accent1">
                    <a:lumMod val="75000"/>
                  </a:schemeClr>
                </a:solidFill>
              </a:rPr>
              <a:t>, Luis Lopez Cabrera</a:t>
            </a:r>
            <a:r>
              <a:rPr lang="en-US" dirty="0"/>
              <a:t>, Luke O’Leary, </a:t>
            </a:r>
            <a:r>
              <a:rPr lang="en-US" dirty="0">
                <a:solidFill>
                  <a:schemeClr val="accent1">
                    <a:lumMod val="75000"/>
                  </a:schemeClr>
                </a:solidFill>
              </a:rPr>
              <a:t>Mary-Jo </a:t>
            </a:r>
            <a:r>
              <a:rPr lang="en-US" dirty="0" err="1">
                <a:solidFill>
                  <a:schemeClr val="accent1">
                    <a:lumMod val="75000"/>
                  </a:schemeClr>
                </a:solidFill>
              </a:rPr>
              <a:t>Ajiduah</a:t>
            </a:r>
            <a:r>
              <a:rPr lang="en-US" dirty="0"/>
              <a:t>, </a:t>
            </a:r>
            <a:r>
              <a:rPr lang="en-US" b="1" dirty="0"/>
              <a:t>Naomi Li</a:t>
            </a:r>
            <a:r>
              <a:rPr lang="en-US" dirty="0"/>
              <a:t>, Nicholas Swan, </a:t>
            </a:r>
            <a:r>
              <a:rPr lang="en-US" dirty="0" err="1"/>
              <a:t>Nishat</a:t>
            </a:r>
            <a:r>
              <a:rPr lang="en-US" dirty="0"/>
              <a:t> </a:t>
            </a:r>
            <a:r>
              <a:rPr lang="en-US" dirty="0" err="1"/>
              <a:t>Peuly</a:t>
            </a:r>
            <a:r>
              <a:rPr lang="en-US" dirty="0"/>
              <a:t>, Ryan Ali, Samuel Frey, </a:t>
            </a:r>
            <a:r>
              <a:rPr lang="en-US" dirty="0" err="1"/>
              <a:t>Siyang</a:t>
            </a:r>
            <a:r>
              <a:rPr lang="en-US" dirty="0"/>
              <a:t> (Elaine) Yu, </a:t>
            </a:r>
            <a:r>
              <a:rPr lang="en-US" b="1" dirty="0"/>
              <a:t>Steve </a:t>
            </a:r>
            <a:r>
              <a:rPr lang="en-US" b="1" dirty="0" err="1"/>
              <a:t>Yeh</a:t>
            </a:r>
            <a:r>
              <a:rPr lang="en-US" dirty="0"/>
              <a:t>, </a:t>
            </a:r>
            <a:r>
              <a:rPr lang="en-US" dirty="0" err="1">
                <a:solidFill>
                  <a:schemeClr val="accent1">
                    <a:lumMod val="75000"/>
                  </a:schemeClr>
                </a:solidFill>
              </a:rPr>
              <a:t>Weilun</a:t>
            </a:r>
            <a:r>
              <a:rPr lang="en-US" dirty="0">
                <a:solidFill>
                  <a:schemeClr val="accent1">
                    <a:lumMod val="75000"/>
                  </a:schemeClr>
                </a:solidFill>
              </a:rPr>
              <a:t> Shi</a:t>
            </a:r>
            <a:r>
              <a:rPr lang="en-US" dirty="0"/>
              <a:t>, William Hernandez, </a:t>
            </a:r>
            <a:r>
              <a:rPr lang="en-US" dirty="0" err="1"/>
              <a:t>Yanyun</a:t>
            </a:r>
            <a:r>
              <a:rPr lang="en-US" dirty="0"/>
              <a:t> (Iris) Chen, Yuan-</a:t>
            </a:r>
            <a:r>
              <a:rPr lang="en-US" dirty="0" err="1"/>
              <a:t>Hsuan</a:t>
            </a:r>
            <a:r>
              <a:rPr lang="en-US" dirty="0"/>
              <a:t> (Sharon) Lin, </a:t>
            </a:r>
            <a:r>
              <a:rPr lang="en-US" dirty="0" err="1">
                <a:solidFill>
                  <a:schemeClr val="accent1">
                    <a:lumMod val="75000"/>
                  </a:schemeClr>
                </a:solidFill>
              </a:rPr>
              <a:t>Zebang</a:t>
            </a:r>
            <a:r>
              <a:rPr lang="en-US" dirty="0">
                <a:solidFill>
                  <a:schemeClr val="accent1">
                    <a:lumMod val="75000"/>
                  </a:schemeClr>
                </a:solidFill>
              </a:rPr>
              <a:t> Xu</a:t>
            </a:r>
            <a:r>
              <a:rPr lang="en-US" dirty="0"/>
              <a:t>, Xing Su, </a:t>
            </a:r>
            <a:r>
              <a:rPr lang="en-US" dirty="0" err="1"/>
              <a:t>Jiazhen</a:t>
            </a:r>
            <a:r>
              <a:rPr lang="en-US" dirty="0"/>
              <a:t> Tan , </a:t>
            </a:r>
            <a:r>
              <a:rPr lang="en-US" dirty="0" err="1"/>
              <a:t>Xueshi</a:t>
            </a:r>
            <a:r>
              <a:rPr lang="en-US" dirty="0"/>
              <a:t> Su, </a:t>
            </a:r>
            <a:r>
              <a:rPr lang="en-US" dirty="0" err="1"/>
              <a:t>Vendela</a:t>
            </a:r>
            <a:r>
              <a:rPr lang="en-US" dirty="0"/>
              <a:t> Norman, Anderson Park, </a:t>
            </a:r>
            <a:r>
              <a:rPr lang="en-US" dirty="0" err="1"/>
              <a:t>Nehedin</a:t>
            </a:r>
            <a:r>
              <a:rPr lang="en-US" dirty="0"/>
              <a:t> Juarez, </a:t>
            </a:r>
            <a:r>
              <a:rPr lang="en-US" dirty="0" err="1"/>
              <a:t>Rubal</a:t>
            </a:r>
            <a:r>
              <a:rPr lang="en-US" dirty="0"/>
              <a:t> Mistry, </a:t>
            </a:r>
            <a:r>
              <a:rPr lang="en-US" dirty="0" err="1">
                <a:solidFill>
                  <a:schemeClr val="accent1">
                    <a:lumMod val="75000"/>
                  </a:schemeClr>
                </a:solidFill>
              </a:rPr>
              <a:t>Syon</a:t>
            </a:r>
            <a:r>
              <a:rPr lang="en-US" dirty="0">
                <a:solidFill>
                  <a:schemeClr val="accent1">
                    <a:lumMod val="75000"/>
                  </a:schemeClr>
                </a:solidFill>
              </a:rPr>
              <a:t> </a:t>
            </a:r>
            <a:r>
              <a:rPr lang="en-US" dirty="0" err="1">
                <a:solidFill>
                  <a:schemeClr val="accent1">
                    <a:lumMod val="75000"/>
                  </a:schemeClr>
                </a:solidFill>
              </a:rPr>
              <a:t>Verma</a:t>
            </a:r>
            <a:r>
              <a:rPr lang="en-US" dirty="0"/>
              <a:t>, William Silverman, </a:t>
            </a:r>
            <a:r>
              <a:rPr lang="en-US" dirty="0">
                <a:solidFill>
                  <a:schemeClr val="accent1">
                    <a:lumMod val="75000"/>
                  </a:schemeClr>
                </a:solidFill>
              </a:rPr>
              <a:t>Zechariah </a:t>
            </a:r>
            <a:r>
              <a:rPr lang="en-US" dirty="0" err="1" smtClean="0">
                <a:solidFill>
                  <a:schemeClr val="accent1">
                    <a:lumMod val="75000"/>
                  </a:schemeClr>
                </a:solidFill>
              </a:rPr>
              <a:t>Karsana</a:t>
            </a:r>
            <a:r>
              <a:rPr lang="en-US" dirty="0">
                <a:solidFill>
                  <a:schemeClr val="accent1">
                    <a:lumMod val="75000"/>
                  </a:schemeClr>
                </a:solidFill>
              </a:rPr>
              <a:t>, Franklin </a:t>
            </a:r>
            <a:r>
              <a:rPr lang="en-US" dirty="0" err="1" smtClean="0">
                <a:solidFill>
                  <a:schemeClr val="accent1">
                    <a:lumMod val="75000"/>
                  </a:schemeClr>
                </a:solidFill>
              </a:rPr>
              <a:t>Omullo</a:t>
            </a:r>
            <a:r>
              <a:rPr lang="en-US" dirty="0" smtClean="0">
                <a:solidFill>
                  <a:schemeClr val="accent1">
                    <a:lumMod val="75000"/>
                  </a:schemeClr>
                </a:solidFill>
              </a:rPr>
              <a:t>, Liam </a:t>
            </a:r>
            <a:r>
              <a:rPr lang="en-US" dirty="0">
                <a:solidFill>
                  <a:schemeClr val="accent1">
                    <a:lumMod val="75000"/>
                  </a:schemeClr>
                </a:solidFill>
              </a:rPr>
              <a:t>P. </a:t>
            </a:r>
            <a:r>
              <a:rPr lang="en-US" dirty="0" err="1" smtClean="0">
                <a:solidFill>
                  <a:schemeClr val="accent1">
                    <a:lumMod val="75000"/>
                  </a:schemeClr>
                </a:solidFill>
              </a:rPr>
              <a:t>Cushen</a:t>
            </a:r>
            <a:r>
              <a:rPr lang="en-US" dirty="0" smtClean="0">
                <a:solidFill>
                  <a:schemeClr val="accent1">
                    <a:lumMod val="75000"/>
                  </a:schemeClr>
                </a:solidFill>
              </a:rPr>
              <a:t>, </a:t>
            </a:r>
            <a:r>
              <a:rPr lang="en-US" dirty="0" err="1" smtClean="0">
                <a:solidFill>
                  <a:schemeClr val="accent1">
                    <a:lumMod val="75000"/>
                  </a:schemeClr>
                </a:solidFill>
              </a:rPr>
              <a:t>Ololade</a:t>
            </a:r>
            <a:r>
              <a:rPr lang="en-US" dirty="0" smtClean="0">
                <a:solidFill>
                  <a:schemeClr val="accent1">
                    <a:lumMod val="75000"/>
                  </a:schemeClr>
                </a:solidFill>
              </a:rPr>
              <a:t> </a:t>
            </a:r>
            <a:r>
              <a:rPr lang="en-US" dirty="0" err="1" smtClean="0">
                <a:solidFill>
                  <a:schemeClr val="accent1">
                    <a:lumMod val="75000"/>
                  </a:schemeClr>
                </a:solidFill>
              </a:rPr>
              <a:t>Omotoba</a:t>
            </a:r>
            <a:r>
              <a:rPr lang="en-US" dirty="0" smtClean="0">
                <a:solidFill>
                  <a:schemeClr val="accent1">
                    <a:lumMod val="75000"/>
                  </a:schemeClr>
                </a:solidFill>
              </a:rPr>
              <a:t>, Lydia Reiner, </a:t>
            </a:r>
            <a:r>
              <a:rPr lang="en-US" dirty="0" err="1" smtClean="0">
                <a:solidFill>
                  <a:schemeClr val="accent1">
                    <a:lumMod val="75000"/>
                  </a:schemeClr>
                </a:solidFill>
              </a:rPr>
              <a:t>Xiangru</a:t>
            </a:r>
            <a:r>
              <a:rPr lang="en-US" dirty="0" smtClean="0">
                <a:solidFill>
                  <a:schemeClr val="accent1">
                    <a:lumMod val="75000"/>
                  </a:schemeClr>
                </a:solidFill>
              </a:rPr>
              <a:t> Li, Melanie Chen, Peter </a:t>
            </a:r>
            <a:r>
              <a:rPr lang="en-US" dirty="0">
                <a:solidFill>
                  <a:schemeClr val="accent1">
                    <a:lumMod val="75000"/>
                  </a:schemeClr>
                </a:solidFill>
              </a:rPr>
              <a:t>Rafael </a:t>
            </a:r>
            <a:r>
              <a:rPr lang="en-US" dirty="0" smtClean="0">
                <a:solidFill>
                  <a:schemeClr val="accent1">
                    <a:lumMod val="75000"/>
                  </a:schemeClr>
                </a:solidFill>
              </a:rPr>
              <a:t>Sanchez, Jill Crosby, Matthew </a:t>
            </a:r>
            <a:r>
              <a:rPr lang="en-US" dirty="0">
                <a:solidFill>
                  <a:schemeClr val="accent1">
                    <a:lumMod val="75000"/>
                  </a:schemeClr>
                </a:solidFill>
              </a:rPr>
              <a:t>H. Wang</a:t>
            </a:r>
          </a:p>
          <a:p>
            <a:r>
              <a:rPr lang="en-US" u="sng" dirty="0"/>
              <a:t>Other graduate students</a:t>
            </a:r>
            <a:r>
              <a:rPr lang="en-US" dirty="0"/>
              <a:t>: Aviv </a:t>
            </a:r>
            <a:r>
              <a:rPr lang="en-US" dirty="0" err="1"/>
              <a:t>Caspi</a:t>
            </a:r>
            <a:r>
              <a:rPr lang="en-US" dirty="0"/>
              <a:t>, Leah Kim</a:t>
            </a:r>
          </a:p>
        </p:txBody>
      </p:sp>
    </p:spTree>
    <p:extLst>
      <p:ext uri="{BB962C8B-B14F-4D97-AF65-F5344CB8AC3E}">
        <p14:creationId xmlns:p14="http://schemas.microsoft.com/office/powerpoint/2010/main" val="25490764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
        <p:nvSpPr>
          <p:cNvPr id="18" name="TextBox 17"/>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spTree>
    <p:extLst>
      <p:ext uri="{BB962C8B-B14F-4D97-AF65-F5344CB8AC3E}">
        <p14:creationId xmlns:p14="http://schemas.microsoft.com/office/powerpoint/2010/main" val="291486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Very little diversity in software</a:t>
            </a:r>
            <a:endParaRPr lang="en-US" dirty="0"/>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27414182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8735" y="365125"/>
            <a:ext cx="12370735" cy="5805018"/>
          </a:xfrm>
          <a:prstGeom prst="rect">
            <a:avLst/>
          </a:prstGeom>
        </p:spPr>
      </p:pic>
    </p:spTree>
    <p:extLst>
      <p:ext uri="{BB962C8B-B14F-4D97-AF65-F5344CB8AC3E}">
        <p14:creationId xmlns:p14="http://schemas.microsoft.com/office/powerpoint/2010/main" val="30563786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hlinkClick r:id="rId2"/>
          </p:cNvPr>
          <p:cNvPicPr>
            <a:picLocks noGrp="1" noChangeAspect="1"/>
          </p:cNvPicPr>
          <p:nvPr>
            <p:ph idx="4294967295"/>
          </p:nvPr>
        </p:nvPicPr>
        <p:blipFill>
          <a:blip r:embed="rId3"/>
          <a:stretch>
            <a:fillRect/>
          </a:stretch>
        </p:blipFill>
        <p:spPr>
          <a:xfrm>
            <a:off x="216816" y="17463"/>
            <a:ext cx="11717338" cy="6840537"/>
          </a:xfrm>
          <a:prstGeom prst="rect">
            <a:avLst/>
          </a:prstGeom>
        </p:spPr>
      </p:pic>
    </p:spTree>
    <p:extLst>
      <p:ext uri="{BB962C8B-B14F-4D97-AF65-F5344CB8AC3E}">
        <p14:creationId xmlns:p14="http://schemas.microsoft.com/office/powerpoint/2010/main" val="40801851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Between July 16, 2019, and </a:t>
            </a:r>
            <a:r>
              <a:rPr lang="en-US" dirty="0" smtClean="0"/>
              <a:t>July 16, </a:t>
            </a:r>
            <a:r>
              <a:rPr lang="en-US" dirty="0" smtClean="0"/>
              <a:t>2020 (</a:t>
            </a:r>
            <a:r>
              <a:rPr lang="en-US" dirty="0" smtClean="0"/>
              <a:t>1 year), </a:t>
            </a:r>
            <a:r>
              <a:rPr lang="en-US" dirty="0"/>
              <a:t>the AEA Data Editor team conducted </a:t>
            </a:r>
          </a:p>
          <a:p>
            <a:r>
              <a:rPr lang="en-US" sz="3600" b="1" dirty="0" smtClean="0">
                <a:solidFill>
                  <a:schemeClr val="accent6">
                    <a:lumMod val="75000"/>
                  </a:schemeClr>
                </a:solidFill>
              </a:rPr>
              <a:t>866</a:t>
            </a:r>
            <a:r>
              <a:rPr lang="en-US" sz="3600" b="1" dirty="0" smtClean="0">
                <a:solidFill>
                  <a:schemeClr val="accent6">
                    <a:lumMod val="75000"/>
                  </a:schemeClr>
                </a:solidFill>
              </a:rPr>
              <a:t> </a:t>
            </a:r>
            <a:r>
              <a:rPr lang="en-US" sz="3600" b="1" dirty="0">
                <a:solidFill>
                  <a:schemeClr val="accent6">
                    <a:lumMod val="75000"/>
                  </a:schemeClr>
                </a:solidFill>
              </a:rPr>
              <a:t>assessments </a:t>
            </a:r>
          </a:p>
          <a:p>
            <a:r>
              <a:rPr lang="en-US" dirty="0" smtClean="0"/>
              <a:t>Of which </a:t>
            </a:r>
            <a:r>
              <a:rPr lang="en-US" sz="3600" b="1" dirty="0" smtClean="0">
                <a:solidFill>
                  <a:schemeClr val="accent2">
                    <a:lumMod val="75000"/>
                  </a:schemeClr>
                </a:solidFill>
              </a:rPr>
              <a:t>277 </a:t>
            </a:r>
            <a:r>
              <a:rPr lang="en-US" sz="3600" b="1" dirty="0" smtClean="0">
                <a:solidFill>
                  <a:schemeClr val="accent2">
                    <a:lumMod val="75000"/>
                  </a:schemeClr>
                </a:solidFill>
              </a:rPr>
              <a:t>manuscripts</a:t>
            </a:r>
            <a:r>
              <a:rPr lang="en-US" dirty="0"/>
              <a:t> </a:t>
            </a:r>
            <a:r>
              <a:rPr lang="en-US" dirty="0" smtClean="0"/>
              <a:t>have been “accepted”</a:t>
            </a:r>
            <a:endParaRPr lang="en-US" dirty="0"/>
          </a:p>
        </p:txBody>
      </p:sp>
      <p:sp>
        <p:nvSpPr>
          <p:cNvPr id="3" name="Content Placeholder 2"/>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5953347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work with 3</a:t>
            </a:r>
            <a:r>
              <a:rPr lang="en-US" baseline="30000" dirty="0" smtClean="0"/>
              <a:t>rd</a:t>
            </a:r>
            <a:r>
              <a:rPr lang="en-US" dirty="0" smtClean="0"/>
              <a:t> parties</a:t>
            </a:r>
            <a:endParaRPr lang="en-US" dirty="0"/>
          </a:p>
        </p:txBody>
      </p:sp>
      <p:sp>
        <p:nvSpPr>
          <p:cNvPr id="5" name="Content Placeholder 4"/>
          <p:cNvSpPr>
            <a:spLocks noGrp="1"/>
          </p:cNvSpPr>
          <p:nvPr>
            <p:ph sz="half" idx="1"/>
          </p:nvPr>
        </p:nvSpPr>
        <p:spPr/>
        <p:txBody>
          <a:bodyPr/>
          <a:lstStyle/>
          <a:p>
            <a:r>
              <a:rPr lang="en-US" dirty="0" err="1"/>
              <a:t>c</a:t>
            </a:r>
            <a:r>
              <a:rPr lang="en-US" dirty="0" err="1" smtClean="0"/>
              <a:t>ascad</a:t>
            </a:r>
            <a:r>
              <a:rPr lang="en-US" dirty="0" smtClean="0"/>
              <a:t> – Using confidential data!</a:t>
            </a:r>
            <a:endParaRPr lang="en-US" dirty="0"/>
          </a:p>
          <a:p>
            <a:r>
              <a:rPr lang="en-US" dirty="0" smtClean="0"/>
              <a:t>CISER (R-Squared)</a:t>
            </a:r>
          </a:p>
          <a:p>
            <a:r>
              <a:rPr lang="en-US" dirty="0" smtClean="0"/>
              <a:t>Various contributors with access to confidential </a:t>
            </a:r>
            <a:r>
              <a:rPr lang="en-US" dirty="0" smtClean="0"/>
              <a:t>data</a:t>
            </a:r>
          </a:p>
          <a:p>
            <a:pPr lvl="1"/>
            <a:r>
              <a:rPr lang="en-US" dirty="0" smtClean="0"/>
              <a:t>Authors</a:t>
            </a:r>
          </a:p>
          <a:p>
            <a:pPr lvl="1"/>
            <a:r>
              <a:rPr lang="en-US" dirty="0" smtClean="0"/>
              <a:t>Their institutions </a:t>
            </a:r>
          </a:p>
          <a:p>
            <a:pPr lvl="1"/>
            <a:r>
              <a:rPr lang="en-US" dirty="0" smtClean="0"/>
              <a:t>Network of known groups with access (less frequent)</a:t>
            </a:r>
            <a:endParaRPr lang="en-US" dirty="0"/>
          </a:p>
        </p:txBody>
      </p:sp>
      <p:pic>
        <p:nvPicPr>
          <p:cNvPr id="7" name="Content Placeholder 6"/>
          <p:cNvPicPr>
            <a:picLocks noGrp="1" noChangeAspect="1"/>
          </p:cNvPicPr>
          <p:nvPr>
            <p:ph sz="half" idx="2"/>
          </p:nvPr>
        </p:nvPicPr>
        <p:blipFill>
          <a:blip r:embed="rId2"/>
          <a:stretch>
            <a:fillRect/>
          </a:stretch>
        </p:blipFill>
        <p:spPr>
          <a:xfrm>
            <a:off x="7097731" y="1387155"/>
            <a:ext cx="3230336" cy="2293842"/>
          </a:xfrm>
          <a:prstGeom prst="rect">
            <a:avLst/>
          </a:prstGeom>
          <a:effectLst>
            <a:outerShdw blurRad="50800" dist="127000" dir="2700000" algn="tl" rotWithShape="0">
              <a:prstClr val="black">
                <a:alpha val="40000"/>
              </a:prstClr>
            </a:outerShdw>
          </a:effectLst>
        </p:spPr>
      </p:pic>
      <p:grpSp>
        <p:nvGrpSpPr>
          <p:cNvPr id="11" name="Group 10"/>
          <p:cNvGrpSpPr/>
          <p:nvPr/>
        </p:nvGrpSpPr>
        <p:grpSpPr>
          <a:xfrm>
            <a:off x="5985348" y="4008267"/>
            <a:ext cx="3697741" cy="1855372"/>
            <a:chOff x="5985348" y="4008267"/>
            <a:chExt cx="3697741" cy="1855372"/>
          </a:xfrm>
          <a:effectLst>
            <a:outerShdw blurRad="50800" dist="127000" dir="2700000" algn="tl" rotWithShape="0">
              <a:prstClr val="black">
                <a:alpha val="40000"/>
              </a:prstClr>
            </a:outerShdw>
          </a:effectLst>
        </p:grpSpPr>
        <p:pic>
          <p:nvPicPr>
            <p:cNvPr id="8" name="Picture 7"/>
            <p:cNvPicPr>
              <a:picLocks noChangeAspect="1"/>
            </p:cNvPicPr>
            <p:nvPr/>
          </p:nvPicPr>
          <p:blipFill>
            <a:blip r:embed="rId3"/>
            <a:stretch>
              <a:fillRect/>
            </a:stretch>
          </p:blipFill>
          <p:spPr>
            <a:xfrm>
              <a:off x="5985348" y="4008267"/>
              <a:ext cx="3697741" cy="654261"/>
            </a:xfrm>
            <a:prstGeom prst="rect">
              <a:avLst/>
            </a:prstGeom>
          </p:spPr>
        </p:pic>
        <p:pic>
          <p:nvPicPr>
            <p:cNvPr id="9" name="Picture 8"/>
            <p:cNvPicPr>
              <a:picLocks noChangeAspect="1"/>
            </p:cNvPicPr>
            <p:nvPr/>
          </p:nvPicPr>
          <p:blipFill>
            <a:blip r:embed="rId4"/>
            <a:stretch>
              <a:fillRect/>
            </a:stretch>
          </p:blipFill>
          <p:spPr>
            <a:xfrm>
              <a:off x="6019800" y="5109482"/>
              <a:ext cx="3101642" cy="754157"/>
            </a:xfrm>
            <a:prstGeom prst="rect">
              <a:avLst/>
            </a:prstGeom>
          </p:spPr>
        </p:pic>
        <p:pic>
          <p:nvPicPr>
            <p:cNvPr id="10" name="Picture 9"/>
            <p:cNvPicPr>
              <a:picLocks noChangeAspect="1"/>
            </p:cNvPicPr>
            <p:nvPr/>
          </p:nvPicPr>
          <p:blipFill>
            <a:blip r:embed="rId5"/>
            <a:stretch>
              <a:fillRect/>
            </a:stretch>
          </p:blipFill>
          <p:spPr>
            <a:xfrm>
              <a:off x="6019800" y="4599748"/>
              <a:ext cx="1752600" cy="509734"/>
            </a:xfrm>
            <a:prstGeom prst="rect">
              <a:avLst/>
            </a:prstGeom>
          </p:spPr>
        </p:pic>
      </p:grpSp>
    </p:spTree>
    <p:extLst>
      <p:ext uri="{BB962C8B-B14F-4D97-AF65-F5344CB8AC3E}">
        <p14:creationId xmlns:p14="http://schemas.microsoft.com/office/powerpoint/2010/main" val="88428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3346882"/>
            <a:ext cx="9601940" cy="101205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85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Full-featured repository</a:t>
            </a:r>
          </a:p>
        </p:txBody>
      </p:sp>
      <p:pic>
        <p:nvPicPr>
          <p:cNvPr id="4" name="Content Placeholder 3"/>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39563374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9243414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Oct 11, 2019</a:t>
            </a:r>
            <a:endParaRPr lang="en-US" dirty="0">
              <a:solidFill>
                <a:schemeClr val="bg1"/>
              </a:solidFill>
            </a:endParaRPr>
          </a:p>
        </p:txBody>
      </p:sp>
    </p:spTree>
    <p:extLst>
      <p:ext uri="{BB962C8B-B14F-4D97-AF65-F5344CB8AC3E}">
        <p14:creationId xmlns:p14="http://schemas.microsoft.com/office/powerpoint/2010/main" val="2896220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Migrating archives</a:t>
            </a:r>
          </a:p>
        </p:txBody>
      </p:sp>
      <p:sp>
        <p:nvSpPr>
          <p:cNvPr id="3" name="Content Placeholder 2"/>
          <p:cNvSpPr>
            <a:spLocks noGrp="1"/>
          </p:cNvSpPr>
          <p:nvPr>
            <p:ph idx="1"/>
          </p:nvPr>
        </p:nvSpPr>
        <p:spPr/>
        <p:txBody>
          <a:bodyPr/>
          <a:lstStyle/>
          <a:p>
            <a:r>
              <a:rPr lang="en-US" dirty="0"/>
              <a:t>Between Oct 11 and Oct 13, 2019, the staff at </a:t>
            </a:r>
            <a:r>
              <a:rPr lang="en-US" dirty="0" err="1"/>
              <a:t>openICPSR</a:t>
            </a:r>
            <a:r>
              <a:rPr lang="en-US" dirty="0"/>
              <a:t> ingested </a:t>
            </a:r>
            <a:r>
              <a:rPr lang="en-US" sz="4800" b="1" dirty="0"/>
              <a:t>2,552 historical AEA supplements</a:t>
            </a:r>
            <a:r>
              <a:rPr lang="en-US" dirty="0"/>
              <a:t>, increasing the size of the </a:t>
            </a:r>
            <a:r>
              <a:rPr lang="en-US" dirty="0" err="1"/>
              <a:t>openICPSR</a:t>
            </a:r>
            <a:r>
              <a:rPr lang="en-US" dirty="0"/>
              <a:t> repository </a:t>
            </a:r>
            <a:r>
              <a:rPr lang="en-US" b="1" dirty="0"/>
              <a:t>by a factor of 3</a:t>
            </a:r>
            <a:r>
              <a:rPr lang="en-US" dirty="0" smtClean="0"/>
              <a:t>.</a:t>
            </a:r>
          </a:p>
          <a:p>
            <a:pPr lvl="1"/>
            <a:r>
              <a:rPr lang="en-US" dirty="0" smtClean="0"/>
              <a:t>In December 2019, another 1,000 supplements</a:t>
            </a:r>
            <a:endParaRPr lang="en-US" dirty="0"/>
          </a:p>
          <a:p>
            <a:r>
              <a:rPr lang="en-US" dirty="0"/>
              <a:t>The migrated archives are now available through the </a:t>
            </a:r>
            <a:r>
              <a:rPr lang="en-US" sz="3600" b="1" dirty="0" err="1">
                <a:solidFill>
                  <a:schemeClr val="accent1">
                    <a:lumMod val="75000"/>
                  </a:schemeClr>
                </a:solidFill>
                <a:hlinkClick r:id="rId2"/>
              </a:rPr>
              <a:t>openICPSR</a:t>
            </a:r>
            <a:r>
              <a:rPr lang="en-US" sz="3600" b="1" dirty="0">
                <a:solidFill>
                  <a:schemeClr val="accent1">
                    <a:lumMod val="75000"/>
                  </a:schemeClr>
                </a:solidFill>
                <a:hlinkClick r:id="rId2"/>
              </a:rPr>
              <a:t> search interface</a:t>
            </a:r>
            <a:r>
              <a:rPr lang="en-US" dirty="0"/>
              <a:t>, the </a:t>
            </a:r>
            <a:r>
              <a:rPr lang="en-US" sz="3600" b="1" dirty="0">
                <a:hlinkClick r:id="rId3"/>
              </a:rPr>
              <a:t>general ICPSR search interface</a:t>
            </a:r>
            <a:r>
              <a:rPr lang="en-US" dirty="0"/>
              <a:t>, as well as through a variety of federated search interfaces such as </a:t>
            </a:r>
            <a:r>
              <a:rPr lang="en-US" sz="3600" b="1" dirty="0">
                <a:hlinkClick r:id="rId4"/>
              </a:rPr>
              <a:t>Google Dataset Search</a:t>
            </a:r>
            <a:r>
              <a:rPr lang="en-US" dirty="0"/>
              <a:t>. </a:t>
            </a:r>
          </a:p>
          <a:p>
            <a:endParaRPr lang="en-US" dirty="0"/>
          </a:p>
        </p:txBody>
      </p:sp>
    </p:spTree>
    <p:extLst>
      <p:ext uri="{BB962C8B-B14F-4D97-AF65-F5344CB8AC3E}">
        <p14:creationId xmlns:p14="http://schemas.microsoft.com/office/powerpoint/2010/main" val="140581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560259" cy="6714836"/>
          </a:xfrm>
          <a:prstGeom prst="rect">
            <a:avLst/>
          </a:prstGeom>
        </p:spPr>
      </p:pic>
    </p:spTree>
    <p:extLst>
      <p:ext uri="{BB962C8B-B14F-4D97-AF65-F5344CB8AC3E}">
        <p14:creationId xmlns:p14="http://schemas.microsoft.com/office/powerpoint/2010/main" val="3074419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509" y="0"/>
            <a:ext cx="11508509" cy="7913491"/>
          </a:xfrm>
          <a:prstGeom prst="rect">
            <a:avLst/>
          </a:prstGeom>
        </p:spPr>
      </p:pic>
    </p:spTree>
    <p:extLst>
      <p:ext uri="{BB962C8B-B14F-4D97-AF65-F5344CB8AC3E}">
        <p14:creationId xmlns:p14="http://schemas.microsoft.com/office/powerpoint/2010/main" val="123254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7224889"/>
          </a:xfrm>
          <a:prstGeom prst="rect">
            <a:avLst/>
          </a:prstGeom>
        </p:spPr>
      </p:pic>
    </p:spTree>
    <p:extLst>
      <p:ext uri="{BB962C8B-B14F-4D97-AF65-F5344CB8AC3E}">
        <p14:creationId xmlns:p14="http://schemas.microsoft.com/office/powerpoint/2010/main" val="633934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4291846"/>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51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1620498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a:t>Better public-use and shared </a:t>
            </a:r>
            <a:r>
              <a:rPr lang="en-US" dirty="0" smtClean="0"/>
              <a:t>confidential data</a:t>
            </a:r>
            <a:endParaRPr lang="en-US" dirty="0"/>
          </a:p>
        </p:txBody>
      </p:sp>
      <p:pic>
        <p:nvPicPr>
          <p:cNvPr id="4" name="Picture 3"/>
          <p:cNvPicPr>
            <a:picLocks noChangeAspect="1"/>
          </p:cNvPicPr>
          <p:nvPr/>
        </p:nvPicPr>
        <p:blipFill>
          <a:blip r:embed="rId2"/>
          <a:stretch>
            <a:fillRect/>
          </a:stretch>
        </p:blipFill>
        <p:spPr>
          <a:xfrm>
            <a:off x="2300971" y="4518735"/>
            <a:ext cx="1673510" cy="1953657"/>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453036" y="3270528"/>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pic>
        <p:nvPicPr>
          <p:cNvPr id="5" name="Picture 4"/>
          <p:cNvPicPr>
            <a:picLocks noChangeAspect="1"/>
          </p:cNvPicPr>
          <p:nvPr/>
        </p:nvPicPr>
        <p:blipFill>
          <a:blip r:embed="rId8"/>
          <a:stretch>
            <a:fillRect/>
          </a:stretch>
        </p:blipFill>
        <p:spPr>
          <a:xfrm>
            <a:off x="471449" y="3445644"/>
            <a:ext cx="2891980" cy="1111300"/>
          </a:xfrm>
          <a:prstGeom prst="rect">
            <a:avLst/>
          </a:prstGeom>
        </p:spPr>
      </p:pic>
    </p:spTree>
    <p:extLst>
      <p:ext uri="{BB962C8B-B14F-4D97-AF65-F5344CB8AC3E}">
        <p14:creationId xmlns:p14="http://schemas.microsoft.com/office/powerpoint/2010/main" val="28552031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a:t>
            </a:r>
            <a:endParaRPr lang="en-US" dirty="0"/>
          </a:p>
        </p:txBody>
      </p:sp>
      <p:sp>
        <p:nvSpPr>
          <p:cNvPr id="3" name="Content Placeholder 2"/>
          <p:cNvSpPr>
            <a:spLocks noGrp="1"/>
          </p:cNvSpPr>
          <p:nvPr>
            <p:ph idx="1"/>
          </p:nvPr>
        </p:nvSpPr>
        <p:spPr>
          <a:xfrm>
            <a:off x="584683" y="1866900"/>
            <a:ext cx="3260695" cy="4351338"/>
          </a:xfrm>
        </p:spPr>
        <p:txBody>
          <a:bodyPr>
            <a:normAutofit/>
          </a:bodyPr>
          <a:lstStyle/>
          <a:p>
            <a:r>
              <a:rPr lang="en-US" sz="2800" dirty="0" smtClean="0"/>
              <a:t>Creating specific guidance in the absence of strong discipline-specific guidance</a:t>
            </a:r>
          </a:p>
          <a:p>
            <a:endParaRPr lang="en-US" sz="2800" dirty="0"/>
          </a:p>
        </p:txBody>
      </p:sp>
      <p:pic>
        <p:nvPicPr>
          <p:cNvPr id="5" name="Picture 4">
            <a:hlinkClick r:id="rId2"/>
          </p:cNvPr>
          <p:cNvPicPr>
            <a:picLocks noChangeAspect="1"/>
          </p:cNvPicPr>
          <p:nvPr/>
        </p:nvPicPr>
        <p:blipFill>
          <a:blip r:embed="rId3"/>
          <a:stretch>
            <a:fillRect/>
          </a:stretch>
        </p:blipFill>
        <p:spPr>
          <a:xfrm>
            <a:off x="4143076" y="1847850"/>
            <a:ext cx="7691736" cy="3810000"/>
          </a:xfrm>
          <a:prstGeom prst="rect">
            <a:avLst/>
          </a:prstGeom>
          <a:ln>
            <a:solidFill>
              <a:schemeClr val="accent1"/>
            </a:solidFill>
          </a:ln>
          <a:effectLst>
            <a:outerShdw blurRad="50800" dist="127000" dir="2700000" algn="tl" rotWithShape="0">
              <a:prstClr val="black">
                <a:alpha val="40000"/>
              </a:prstClr>
            </a:outerShdw>
          </a:effectLst>
        </p:spPr>
      </p:pic>
      <p:sp>
        <p:nvSpPr>
          <p:cNvPr id="6" name="TextBox 5"/>
          <p:cNvSpPr txBox="1"/>
          <p:nvPr/>
        </p:nvSpPr>
        <p:spPr>
          <a:xfrm>
            <a:off x="3437164" y="5848906"/>
            <a:ext cx="8686800" cy="369332"/>
          </a:xfrm>
          <a:prstGeom prst="rect">
            <a:avLst/>
          </a:prstGeom>
          <a:noFill/>
        </p:spPr>
        <p:txBody>
          <a:bodyPr wrap="square" rtlCol="0">
            <a:spAutoFit/>
          </a:bodyPr>
          <a:lstStyle/>
          <a:p>
            <a:r>
              <a:rPr lang="en-US" dirty="0">
                <a:hlinkClick r:id="rId2"/>
              </a:rPr>
              <a:t>https://</a:t>
            </a:r>
            <a:r>
              <a:rPr lang="en-US" dirty="0" smtClean="0">
                <a:hlinkClick r:id="rId2"/>
              </a:rPr>
              <a:t>social-science-data-editors.github.io/guidance/addtl-data-citation-guidance.html</a:t>
            </a:r>
            <a:r>
              <a:rPr lang="en-US" dirty="0" smtClean="0"/>
              <a:t> </a:t>
            </a:r>
            <a:endParaRPr lang="en-US" dirty="0"/>
          </a:p>
        </p:txBody>
      </p:sp>
    </p:spTree>
    <p:extLst>
      <p:ext uri="{BB962C8B-B14F-4D97-AF65-F5344CB8AC3E}">
        <p14:creationId xmlns:p14="http://schemas.microsoft.com/office/powerpoint/2010/main" val="1515515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79764" y="1582824"/>
            <a:ext cx="9282793" cy="3662541"/>
          </a:xfrm>
          <a:prstGeom prst="rect">
            <a:avLst/>
          </a:prstGeom>
          <a:noFill/>
        </p:spPr>
        <p:txBody>
          <a:bodyPr wrap="square" rtlCol="0">
            <a:spAutoFit/>
          </a:bodyPr>
          <a:lstStyle/>
          <a:p>
            <a:pPr algn="ctr"/>
            <a:r>
              <a:rPr lang="en-US" sz="8800" dirty="0" smtClean="0">
                <a:solidFill>
                  <a:schemeClr val="bg1"/>
                </a:solidFill>
              </a:rPr>
              <a:t>Some practical tips</a:t>
            </a:r>
          </a:p>
          <a:p>
            <a:pPr algn="ctr"/>
            <a:r>
              <a:rPr lang="en-US" sz="7200" dirty="0" smtClean="0">
                <a:solidFill>
                  <a:schemeClr val="bg1"/>
                </a:solidFill>
              </a:rPr>
              <a:t>(based on </a:t>
            </a:r>
            <a:r>
              <a:rPr lang="en-US" sz="7200" dirty="0" smtClean="0">
                <a:solidFill>
                  <a:schemeClr val="bg1"/>
                </a:solidFill>
              </a:rPr>
              <a:t>800</a:t>
            </a:r>
            <a:r>
              <a:rPr lang="en-US" sz="7200" dirty="0" smtClean="0">
                <a:solidFill>
                  <a:schemeClr val="bg1"/>
                </a:solidFill>
              </a:rPr>
              <a:t>+ assessments)</a:t>
            </a:r>
            <a:endParaRPr lang="en-US" sz="1400" dirty="0">
              <a:solidFill>
                <a:schemeClr val="bg1"/>
              </a:solidFill>
            </a:endParaRPr>
          </a:p>
        </p:txBody>
      </p:sp>
    </p:spTree>
    <p:extLst>
      <p:ext uri="{BB962C8B-B14F-4D97-AF65-F5344CB8AC3E}">
        <p14:creationId xmlns:p14="http://schemas.microsoft.com/office/powerpoint/2010/main" val="45657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a:t>
            </a:r>
            <a:endParaRPr lang="en-US" dirty="0"/>
          </a:p>
        </p:txBody>
      </p:sp>
      <p:sp>
        <p:nvSpPr>
          <p:cNvPr id="3" name="Content Placeholder 2"/>
          <p:cNvSpPr>
            <a:spLocks noGrp="1"/>
          </p:cNvSpPr>
          <p:nvPr>
            <p:ph idx="1"/>
          </p:nvPr>
        </p:nvSpPr>
        <p:spPr/>
        <p:txBody>
          <a:bodyPr>
            <a:normAutofit/>
          </a:bodyPr>
          <a:lstStyle/>
          <a:p>
            <a:r>
              <a:rPr lang="en-US" sz="4800" dirty="0" smtClean="0"/>
              <a:t>Does the provider have a good record?</a:t>
            </a:r>
          </a:p>
          <a:p>
            <a:r>
              <a:rPr lang="en-US" sz="4800" dirty="0" smtClean="0"/>
              <a:t>Where do the data come from?</a:t>
            </a:r>
          </a:p>
          <a:p>
            <a:r>
              <a:rPr lang="en-US" sz="4800" dirty="0" smtClean="0"/>
              <a:t>What do we know about the data?</a:t>
            </a:r>
            <a:endParaRPr lang="en-US" sz="4800" dirty="0"/>
          </a:p>
        </p:txBody>
      </p:sp>
      <p:sp>
        <p:nvSpPr>
          <p:cNvPr id="4" name="TextBox 3"/>
          <p:cNvSpPr txBox="1"/>
          <p:nvPr/>
        </p:nvSpPr>
        <p:spPr>
          <a:xfrm>
            <a:off x="2867025" y="4314915"/>
            <a:ext cx="6457950" cy="1862048"/>
          </a:xfrm>
          <a:prstGeom prst="rect">
            <a:avLst/>
          </a:prstGeom>
          <a:noFill/>
        </p:spPr>
        <p:txBody>
          <a:bodyPr wrap="square" rtlCol="0">
            <a:spAutoFit/>
          </a:bodyPr>
          <a:lstStyle/>
          <a:p>
            <a:pPr algn="ctr"/>
            <a:r>
              <a:rPr lang="en-US" sz="11500" dirty="0" smtClean="0"/>
              <a:t>Metadata!</a:t>
            </a:r>
            <a:endParaRPr lang="en-US" sz="11500" dirty="0"/>
          </a:p>
        </p:txBody>
      </p:sp>
    </p:spTree>
    <p:extLst>
      <p:ext uri="{BB962C8B-B14F-4D97-AF65-F5344CB8AC3E}">
        <p14:creationId xmlns:p14="http://schemas.microsoft.com/office/powerpoint/2010/main" val="38320234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stockmarket.xlsx”</a:t>
            </a:r>
            <a:endParaRPr lang="en-US" dirty="0"/>
          </a:p>
        </p:txBody>
      </p:sp>
      <p:graphicFrame>
        <p:nvGraphicFramePr>
          <p:cNvPr id="6" name="Content Placeholder 5"/>
          <p:cNvGraphicFramePr>
            <a:graphicFrameLocks noGrp="1"/>
          </p:cNvGraphicFramePr>
          <p:nvPr>
            <p:ph sz="half" idx="1"/>
          </p:nvPr>
        </p:nvGraphicFramePr>
        <p:xfrm>
          <a:off x="2705100" y="1937544"/>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8170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6849496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 downloaded from FRED.”</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1068862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 downloaded from FRED.”</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a:t>
            </a:r>
            <a:r>
              <a:rPr lang="en-US" dirty="0" smtClean="0"/>
              <a:t>LLC. 2020. “</a:t>
            </a:r>
            <a:r>
              <a:rPr lang="en-US" i="1" dirty="0" smtClean="0"/>
              <a:t>S&amp;P </a:t>
            </a:r>
            <a:r>
              <a:rPr lang="en-US" i="1" dirty="0"/>
              <a:t>500 [SP500</a:t>
            </a:r>
            <a:r>
              <a:rPr lang="en-US" i="1" dirty="0" smtClean="0"/>
              <a:t>] [dataset]”</a:t>
            </a:r>
            <a:r>
              <a:rPr lang="en-US" dirty="0" smtClean="0"/>
              <a:t>, </a:t>
            </a:r>
            <a:r>
              <a:rPr lang="en-US" dirty="0"/>
              <a:t>retrieved from FRED, Federal Reserve Bank of St. Louis; https://fred.stlouisfed.org/series/SP500, June 26, 2020. </a:t>
            </a:r>
          </a:p>
        </p:txBody>
      </p:sp>
    </p:spTree>
    <p:extLst>
      <p:ext uri="{BB962C8B-B14F-4D97-AF65-F5344CB8AC3E}">
        <p14:creationId xmlns:p14="http://schemas.microsoft.com/office/powerpoint/2010/main" val="32328771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“SP500.xlsx, from S&amp;P (2020). Not provided as part of replication package because © S&amp;P. ”</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a:t>
            </a:r>
            <a:r>
              <a:rPr lang="en-US" dirty="0" smtClean="0"/>
              <a:t>LLC. 2020. “</a:t>
            </a:r>
            <a:r>
              <a:rPr lang="en-US" i="1" dirty="0" smtClean="0"/>
              <a:t>S&amp;P </a:t>
            </a:r>
            <a:r>
              <a:rPr lang="en-US" i="1" dirty="0"/>
              <a:t>500 [SP500</a:t>
            </a:r>
            <a:r>
              <a:rPr lang="en-US" i="1" dirty="0" smtClean="0"/>
              <a:t>] [dataset]”</a:t>
            </a:r>
            <a:r>
              <a:rPr lang="en-US" dirty="0" smtClean="0"/>
              <a:t>, </a:t>
            </a:r>
            <a:r>
              <a:rPr lang="en-US" dirty="0"/>
              <a:t>retrieved from FRED, Federal Reserve Bank of St. Louis; https://fred.stlouisfed.org/series/SP500, June 26, 2020. </a:t>
            </a:r>
          </a:p>
        </p:txBody>
      </p:sp>
    </p:spTree>
    <p:extLst>
      <p:ext uri="{BB962C8B-B14F-4D97-AF65-F5344CB8AC3E}">
        <p14:creationId xmlns:p14="http://schemas.microsoft.com/office/powerpoint/2010/main" val="17056995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Availability Statements</a:t>
            </a:r>
            <a:endParaRPr lang="en-US" dirty="0"/>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smtClean="0"/>
              <a:t>Describes data file, where to get it, how to get it, and any conditions of obtaining it</a:t>
            </a:r>
            <a:endParaRPr lang="en-US" sz="3200" dirty="0"/>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246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a:t>Better public-use and </a:t>
            </a:r>
            <a:r>
              <a:rPr lang="en-US" dirty="0" smtClean="0"/>
              <a:t>shared confidential </a:t>
            </a:r>
            <a:r>
              <a:rPr lang="en-US" dirty="0"/>
              <a:t>data</a:t>
            </a:r>
          </a:p>
          <a:p>
            <a:r>
              <a:rPr lang="en-US" dirty="0" smtClean="0"/>
              <a:t>History of </a:t>
            </a:r>
            <a:r>
              <a:rPr lang="en-US" dirty="0"/>
              <a:t>accessing preprints/ grey literature</a:t>
            </a:r>
          </a:p>
        </p:txBody>
      </p:sp>
      <p:pic>
        <p:nvPicPr>
          <p:cNvPr id="2052" name="Picture 4" descr="RePEc: Research Papers in Economic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47804" y="4794907"/>
            <a:ext cx="2409825" cy="55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3532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Citation</a:t>
            </a:r>
            <a:endParaRPr lang="en-US" dirty="0"/>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smtClean="0"/>
              <a:t>Attributes the file to the proper source</a:t>
            </a:r>
            <a:endParaRPr lang="en-US" sz="3200" dirty="0"/>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7891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Citing restricted-access data</a:t>
            </a:r>
            <a:endParaRPr lang="en-US" dirty="0"/>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smtClean="0"/>
              <a:t>“Well, I can’t download the data, so I can’t cite it.”</a:t>
            </a:r>
            <a:endParaRPr lang="en-US" sz="4800" dirty="0"/>
          </a:p>
        </p:txBody>
      </p:sp>
    </p:spTree>
    <p:extLst>
      <p:ext uri="{BB962C8B-B14F-4D97-AF65-F5344CB8AC3E}">
        <p14:creationId xmlns:p14="http://schemas.microsoft.com/office/powerpoint/2010/main" val="3298275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
        <p:nvSpPr>
          <p:cNvPr id="8" name="Rectangle 7"/>
          <p:cNvSpPr/>
          <p:nvPr/>
        </p:nvSpPr>
        <p:spPr>
          <a:xfrm>
            <a:off x="1010193" y="2604407"/>
            <a:ext cx="10517778" cy="9225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54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pPr lvl="1"/>
            <a:r>
              <a:rPr lang="en-US" dirty="0"/>
              <a:t>→ URL leads to exact data?</a:t>
            </a:r>
          </a:p>
          <a:p>
            <a:pPr lvl="1"/>
            <a:r>
              <a:rPr lang="en-US" dirty="0"/>
              <a:t>→ URL leads to application procedure?</a:t>
            </a:r>
          </a:p>
          <a:p>
            <a:pPr lvl="1"/>
            <a:r>
              <a:rPr lang="en-US" dirty="0"/>
              <a:t>→ other access procedure is described?</a:t>
            </a: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088466" y="1501454"/>
            <a:ext cx="3902614" cy="2750713"/>
          </a:xfrm>
          <a:prstGeom prst="rect">
            <a:avLst/>
          </a:prstGeom>
        </p:spPr>
      </p:pic>
      <p:sp>
        <p:nvSpPr>
          <p:cNvPr id="5" name="TextBox 4"/>
          <p:cNvSpPr txBox="1"/>
          <p:nvPr/>
        </p:nvSpPr>
        <p:spPr>
          <a:xfrm>
            <a:off x="8164947" y="6545584"/>
            <a:ext cx="4775200" cy="276999"/>
          </a:xfrm>
          <a:prstGeom prst="rect">
            <a:avLst/>
          </a:prstGeom>
          <a:noFill/>
        </p:spPr>
        <p:txBody>
          <a:bodyPr wrap="square" rtlCol="0">
            <a:spAutoFit/>
          </a:bodyPr>
          <a:lstStyle/>
          <a:p>
            <a:r>
              <a:rPr lang="fr-FR" sz="1200" dirty="0">
                <a:solidFill>
                  <a:schemeClr val="bg1">
                    <a:lumMod val="85000"/>
                  </a:schemeClr>
                </a:solidFill>
              </a:rPr>
              <a:t>Le labyrinthe des juges, par </a:t>
            </a:r>
            <a:r>
              <a:rPr lang="fr-FR" sz="1200" dirty="0">
                <a:solidFill>
                  <a:schemeClr val="bg1">
                    <a:lumMod val="85000"/>
                  </a:schemeClr>
                </a:solidFill>
                <a:hlinkClick r:id="rId3"/>
              </a:rPr>
              <a:t>Guillaume Beck</a:t>
            </a:r>
            <a:endParaRPr lang="en-US" sz="1200" dirty="0">
              <a:solidFill>
                <a:schemeClr val="bg1">
                  <a:lumMod val="85000"/>
                </a:schemeClr>
              </a:solidFill>
            </a:endParaRPr>
          </a:p>
        </p:txBody>
      </p:sp>
    </p:spTree>
    <p:extLst>
      <p:ext uri="{BB962C8B-B14F-4D97-AF65-F5344CB8AC3E}">
        <p14:creationId xmlns:p14="http://schemas.microsoft.com/office/powerpoint/2010/main" val="282198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r>
              <a:rPr lang="en-US" dirty="0"/>
              <a:t>Is there license/ data use information?</a:t>
            </a:r>
          </a:p>
          <a:p>
            <a:pPr lvl="1"/>
            <a:r>
              <a:rPr lang="en-US" dirty="0"/>
              <a:t>→ </a:t>
            </a:r>
            <a:r>
              <a:rPr lang="en-US" b="1" u="sng" dirty="0">
                <a:solidFill>
                  <a:schemeClr val="accent6">
                    <a:lumMod val="75000"/>
                  </a:schemeClr>
                </a:solidFill>
              </a:rPr>
              <a:t>Should</a:t>
            </a:r>
            <a:r>
              <a:rPr lang="en-US" dirty="0"/>
              <a:t> the author provide the data?</a:t>
            </a:r>
          </a:p>
          <a:p>
            <a:pPr lvl="1"/>
            <a:r>
              <a:rPr lang="en-US" dirty="0"/>
              <a:t>→ Is the author </a:t>
            </a:r>
            <a:r>
              <a:rPr lang="en-US" b="1" u="sng" dirty="0">
                <a:solidFill>
                  <a:srgbClr val="FF0000"/>
                </a:solidFill>
              </a:rPr>
              <a:t>allowed</a:t>
            </a:r>
            <a:r>
              <a:rPr lang="en-US" dirty="0"/>
              <a:t> to provide data?</a:t>
            </a:r>
          </a:p>
        </p:txBody>
      </p:sp>
    </p:spTree>
    <p:extLst>
      <p:ext uri="{BB962C8B-B14F-4D97-AF65-F5344CB8AC3E}">
        <p14:creationId xmlns:p14="http://schemas.microsoft.com/office/powerpoint/2010/main" val="427869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5804986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6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7750494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Rights to </a:t>
            </a:r>
            <a:r>
              <a:rPr lang="en-US" b="1" u="sng" dirty="0" smtClean="0"/>
              <a:t>use</a:t>
            </a:r>
            <a:r>
              <a:rPr lang="en-US" dirty="0" smtClean="0"/>
              <a:t> data</a:t>
            </a:r>
            <a:endParaRPr lang="en-US" dirty="0"/>
          </a:p>
        </p:txBody>
      </p:sp>
      <p:sp>
        <p:nvSpPr>
          <p:cNvPr id="3" name="Content Placeholder 2"/>
          <p:cNvSpPr>
            <a:spLocks noGrp="1"/>
          </p:cNvSpPr>
          <p:nvPr>
            <p:ph idx="1"/>
          </p:nvPr>
        </p:nvSpPr>
        <p:spPr/>
        <p:txBody>
          <a:bodyPr/>
          <a:lstStyle/>
          <a:p>
            <a:r>
              <a:rPr lang="en-US" dirty="0" smtClean="0"/>
              <a:t>You browsed a website</a:t>
            </a:r>
          </a:p>
          <a:p>
            <a:r>
              <a:rPr lang="en-US" dirty="0" smtClean="0"/>
              <a:t>You purchased the data</a:t>
            </a:r>
          </a:p>
          <a:p>
            <a:r>
              <a:rPr lang="en-US" dirty="0" smtClean="0"/>
              <a:t>You signed a data use agreement</a:t>
            </a:r>
          </a:p>
          <a:p>
            <a:r>
              <a:rPr lang="en-US" dirty="0" smtClean="0"/>
              <a:t>You created the data (lab experiment)</a:t>
            </a:r>
          </a:p>
          <a:p>
            <a:r>
              <a:rPr lang="en-US" dirty="0" smtClean="0"/>
              <a:t>You had survey respondents consent to use (IRB approval!)</a:t>
            </a:r>
            <a:endParaRPr lang="en-US" dirty="0"/>
          </a:p>
        </p:txBody>
      </p:sp>
    </p:spTree>
    <p:extLst>
      <p:ext uri="{BB962C8B-B14F-4D97-AF65-F5344CB8AC3E}">
        <p14:creationId xmlns:p14="http://schemas.microsoft.com/office/powerpoint/2010/main" val="12025550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Rights to </a:t>
            </a:r>
            <a:r>
              <a:rPr lang="en-US" b="1" u="sng" dirty="0" smtClean="0"/>
              <a:t>distribute</a:t>
            </a:r>
            <a:r>
              <a:rPr lang="en-US" dirty="0" smtClean="0"/>
              <a:t> the data</a:t>
            </a:r>
            <a:endParaRPr lang="en-US" dirty="0"/>
          </a:p>
        </p:txBody>
      </p:sp>
      <p:sp>
        <p:nvSpPr>
          <p:cNvPr id="3" name="Content Placeholder 2"/>
          <p:cNvSpPr>
            <a:spLocks noGrp="1"/>
          </p:cNvSpPr>
          <p:nvPr>
            <p:ph idx="1"/>
          </p:nvPr>
        </p:nvSpPr>
        <p:spPr/>
        <p:txBody>
          <a:bodyPr/>
          <a:lstStyle/>
          <a:p>
            <a:r>
              <a:rPr lang="en-US" dirty="0" smtClean="0"/>
              <a:t>If you created the data, you decide.</a:t>
            </a:r>
          </a:p>
          <a:p>
            <a:r>
              <a:rPr lang="en-US" dirty="0" smtClean="0"/>
              <a:t>If you got it from somewhere else:</a:t>
            </a:r>
          </a:p>
          <a:p>
            <a:endParaRPr lang="en-US" dirty="0" smtClean="0"/>
          </a:p>
          <a:p>
            <a:pPr marL="0" indent="0">
              <a:buNone/>
            </a:pPr>
            <a:r>
              <a:rPr lang="en-US" dirty="0" smtClean="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86355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nvPr>
        </p:nvGraphicFramePr>
        <p:xfrm>
          <a:off x="939522" y="1865598"/>
          <a:ext cx="10515601" cy="4079240"/>
        </p:xfrm>
        <a:graphic>
          <a:graphicData uri="http://schemas.openxmlformats.org/drawingml/2006/table">
            <a:tbl>
              <a:tblPr firstRow="1" bandRow="1">
                <a:tableStyleId>{5C22544A-7EE6-4342-B048-85BDC9FD1C3A}</a:tableStyleId>
              </a:tblPr>
              <a:tblGrid>
                <a:gridCol w="3928811">
                  <a:extLst>
                    <a:ext uri="{9D8B030D-6E8A-4147-A177-3AD203B41FA5}">
                      <a16:colId xmlns:a16="http://schemas.microsoft.com/office/drawing/2014/main" val="2413352468"/>
                    </a:ext>
                  </a:extLst>
                </a:gridCol>
                <a:gridCol w="465667">
                  <a:extLst>
                    <a:ext uri="{9D8B030D-6E8A-4147-A177-3AD203B41FA5}">
                      <a16:colId xmlns:a16="http://schemas.microsoft.com/office/drawing/2014/main" val="2890217199"/>
                    </a:ext>
                  </a:extLst>
                </a:gridCol>
                <a:gridCol w="372533">
                  <a:extLst>
                    <a:ext uri="{9D8B030D-6E8A-4147-A177-3AD203B41FA5}">
                      <a16:colId xmlns:a16="http://schemas.microsoft.com/office/drawing/2014/main" val="317470476"/>
                    </a:ext>
                  </a:extLst>
                </a:gridCol>
                <a:gridCol w="728134">
                  <a:extLst>
                    <a:ext uri="{9D8B030D-6E8A-4147-A177-3AD203B41FA5}">
                      <a16:colId xmlns:a16="http://schemas.microsoft.com/office/drawing/2014/main" val="1459328702"/>
                    </a:ext>
                  </a:extLst>
                </a:gridCol>
                <a:gridCol w="975265">
                  <a:extLst>
                    <a:ext uri="{9D8B030D-6E8A-4147-A177-3AD203B41FA5}">
                      <a16:colId xmlns:a16="http://schemas.microsoft.com/office/drawing/2014/main" val="1056862685"/>
                    </a:ext>
                  </a:extLst>
                </a:gridCol>
                <a:gridCol w="1294082">
                  <a:extLst>
                    <a:ext uri="{9D8B030D-6E8A-4147-A177-3AD203B41FA5}">
                      <a16:colId xmlns:a16="http://schemas.microsoft.com/office/drawing/2014/main" val="1873812096"/>
                    </a:ext>
                  </a:extLst>
                </a:gridCol>
                <a:gridCol w="424176">
                  <a:extLst>
                    <a:ext uri="{9D8B030D-6E8A-4147-A177-3AD203B41FA5}">
                      <a16:colId xmlns:a16="http://schemas.microsoft.com/office/drawing/2014/main" val="200168760"/>
                    </a:ext>
                  </a:extLst>
                </a:gridCol>
                <a:gridCol w="1440647">
                  <a:extLst>
                    <a:ext uri="{9D8B030D-6E8A-4147-A177-3AD203B41FA5}">
                      <a16:colId xmlns:a16="http://schemas.microsoft.com/office/drawing/2014/main" val="3288696754"/>
                    </a:ext>
                  </a:extLst>
                </a:gridCol>
                <a:gridCol w="886286">
                  <a:extLst>
                    <a:ext uri="{9D8B030D-6E8A-4147-A177-3AD203B41FA5}">
                      <a16:colId xmlns:a16="http://schemas.microsoft.com/office/drawing/2014/main" val="3813918256"/>
                    </a:ext>
                  </a:extLst>
                </a:gridCol>
              </a:tblGrid>
              <a:tr h="370840">
                <a:tc>
                  <a:txBody>
                    <a:bodyPr/>
                    <a:lstStyle/>
                    <a:p>
                      <a:pPr algn="l" fontAlgn="b"/>
                      <a:r>
                        <a:rPr lang="en-US" sz="2000" b="1" i="0" u="none" strike="noStrike" dirty="0">
                          <a:solidFill>
                            <a:srgbClr val="000000"/>
                          </a:solidFill>
                          <a:effectLst/>
                          <a:latin typeface="Calibri" panose="020F0502020204030204" pitchFamily="34" charset="0"/>
                        </a:rPr>
                        <a:t>Study</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Year</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N</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Success</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Type-R</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Type-Data</a:t>
                      </a:r>
                    </a:p>
                  </a:txBody>
                  <a:tcPr marL="6350" marR="6350" marT="6350" marB="0" anchor="b"/>
                </a:tc>
                <a:tc>
                  <a:txBody>
                    <a:bodyPr/>
                    <a:lstStyle/>
                    <a:p>
                      <a:pPr algn="l" fontAlgn="b"/>
                      <a:r>
                        <a:rPr lang="en-US" sz="2000" b="1" i="0" u="none" strike="noStrike" dirty="0">
                          <a:solidFill>
                            <a:srgbClr val="000000"/>
                          </a:solidFill>
                          <a:effectLst/>
                          <a:latin typeface="Calibri" panose="020F0502020204030204" pitchFamily="34" charset="0"/>
                        </a:rPr>
                        <a:t>Percent</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Field</a:t>
                      </a:r>
                    </a:p>
                  </a:txBody>
                  <a:tcPr marL="6350" marR="6350" marT="6350" marB="0" anchor="b"/>
                </a:tc>
                <a:extLst>
                  <a:ext uri="{0D108BD9-81ED-4DB2-BD59-A6C34878D82A}">
                    <a16:rowId xmlns:a16="http://schemas.microsoft.com/office/drawing/2014/main" val="198475438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8083155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13%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3976549581"/>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117373902"/>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7608523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Nosek</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2015</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100</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dirty="0">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Psychology</a:t>
                      </a:r>
                    </a:p>
                  </a:txBody>
                  <a:tcPr marL="6350" marR="6350" marT="6350" marB="0" anchor="b"/>
                </a:tc>
                <a:extLst>
                  <a:ext uri="{0D108BD9-81ED-4DB2-BD59-A6C34878D82A}">
                    <a16:rowId xmlns:a16="http://schemas.microsoft.com/office/drawing/2014/main" val="230235946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Camerer</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61%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Experimental Econ</a:t>
                      </a:r>
                    </a:p>
                  </a:txBody>
                  <a:tcPr marL="6350" marR="6350" marT="6350" marB="0" anchor="b"/>
                </a:tc>
                <a:extLst>
                  <a:ext uri="{0D108BD9-81ED-4DB2-BD59-A6C34878D82A}">
                    <a16:rowId xmlns:a16="http://schemas.microsoft.com/office/drawing/2014/main" val="481993381"/>
                  </a:ext>
                </a:extLst>
              </a:tr>
              <a:tr h="370840">
                <a:tc>
                  <a:txBody>
                    <a:bodyPr/>
                    <a:lstStyle/>
                    <a:p>
                      <a:pPr algn="l" fontAlgn="b"/>
                      <a:r>
                        <a:rPr lang="en-US" sz="2000" b="1" i="0" u="none" strike="noStrike" dirty="0">
                          <a:solidFill>
                            <a:srgbClr val="000000"/>
                          </a:solidFill>
                          <a:effectLst/>
                          <a:latin typeface="Calibri" panose="020F0502020204030204" pitchFamily="34" charset="0"/>
                        </a:rPr>
                        <a:t>Chang Li</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33%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Macroeconomics</a:t>
                      </a:r>
                    </a:p>
                  </a:txBody>
                  <a:tcPr marL="6350" marR="6350" marT="6350" marB="0" anchor="b"/>
                </a:tc>
                <a:extLst>
                  <a:ext uri="{0D108BD9-81ED-4DB2-BD59-A6C34878D82A}">
                    <a16:rowId xmlns:a16="http://schemas.microsoft.com/office/drawing/2014/main" val="322194461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274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1152551520"/>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43%</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0582355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137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48453544"/>
                  </a:ext>
                </a:extLst>
              </a:tr>
            </a:tbl>
          </a:graphicData>
        </a:graphic>
      </p:graphicFrame>
      <p:sp>
        <p:nvSpPr>
          <p:cNvPr id="3" name="Rectangle 2"/>
          <p:cNvSpPr/>
          <p:nvPr/>
        </p:nvSpPr>
        <p:spPr>
          <a:xfrm>
            <a:off x="774700" y="4737100"/>
            <a:ext cx="10858500" cy="1333500"/>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25283" y="6239934"/>
            <a:ext cx="5757333" cy="369332"/>
          </a:xfrm>
          <a:prstGeom prst="rect">
            <a:avLst/>
          </a:prstGeom>
          <a:noFill/>
        </p:spPr>
        <p:txBody>
          <a:bodyPr wrap="square" rtlCol="0">
            <a:spAutoFit/>
          </a:bodyPr>
          <a:lstStyle/>
          <a:p>
            <a:pPr algn="ctr"/>
            <a:r>
              <a:rPr lang="en-US" dirty="0" err="1">
                <a:solidFill>
                  <a:schemeClr val="bg1">
                    <a:lumMod val="85000"/>
                  </a:schemeClr>
                </a:solidFill>
              </a:rPr>
              <a:t>Kingi</a:t>
            </a:r>
            <a:r>
              <a:rPr lang="en-US" dirty="0">
                <a:solidFill>
                  <a:schemeClr val="bg1">
                    <a:lumMod val="85000"/>
                  </a:schemeClr>
                </a:solidFill>
              </a:rPr>
              <a:t> et al numbers are preliminary. Do not cite or quote.</a:t>
            </a:r>
          </a:p>
        </p:txBody>
      </p:sp>
    </p:spTree>
    <p:extLst>
      <p:ext uri="{BB962C8B-B14F-4D97-AF65-F5344CB8AC3E}">
        <p14:creationId xmlns:p14="http://schemas.microsoft.com/office/powerpoint/2010/main" val="1796236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902309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139545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1814075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chemeClr val="accent4">
                    <a:lumMod val="75000"/>
                  </a:schemeClr>
                </a:solidFill>
              </a:rPr>
              <a:t>Version</a:t>
            </a:r>
            <a:endParaRPr lang="en-US" dirty="0">
              <a:solidFill>
                <a:schemeClr val="accent4">
                  <a:lumMod val="75000"/>
                </a:schemeClr>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6733136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smtClean="0"/>
              <a:t>Constructed </a:t>
            </a:r>
            <a:r>
              <a:rPr lang="en-US" b="1" dirty="0"/>
              <a:t>Citation:</a:t>
            </a:r>
          </a:p>
          <a:p>
            <a:pPr marL="0" indent="0">
              <a:buNone/>
            </a:pPr>
            <a:r>
              <a:rPr lang="en-US" sz="3600" dirty="0">
                <a:solidFill>
                  <a:schemeClr val="accent2"/>
                </a:solidFill>
              </a:rPr>
              <a:t>Institute for Employment Research (IAB</a:t>
            </a:r>
            <a:r>
              <a:rPr lang="en-US" sz="3600" dirty="0" smtClean="0">
                <a:solidFill>
                  <a:schemeClr val="accent2"/>
                </a:solidFill>
              </a:rPr>
              <a:t>), </a:t>
            </a:r>
            <a:r>
              <a:rPr lang="en-US" sz="3600" dirty="0" smtClean="0">
                <a:solidFill>
                  <a:schemeClr val="accent6"/>
                </a:solidFill>
              </a:rPr>
              <a:t>Establishment </a:t>
            </a:r>
            <a:r>
              <a:rPr lang="en-US" sz="3600" dirty="0">
                <a:solidFill>
                  <a:schemeClr val="accent6"/>
                </a:solidFill>
              </a:rPr>
              <a:t>History Panel 1975-2018</a:t>
            </a:r>
            <a:r>
              <a:rPr lang="en-US" sz="3600" dirty="0"/>
              <a:t>. </a:t>
            </a:r>
            <a:r>
              <a:rPr lang="en-US" sz="3600" dirty="0" smtClean="0"/>
              <a:t>Accessed via the </a:t>
            </a:r>
            <a:r>
              <a:rPr lang="en-US" sz="3600" dirty="0">
                <a:solidFill>
                  <a:schemeClr val="accent1"/>
                </a:solidFill>
              </a:rPr>
              <a:t>Research Data Centre (FDZ) of the German Federal Employment Agency </a:t>
            </a:r>
            <a:r>
              <a:rPr lang="en-US" sz="3600" dirty="0" smtClean="0">
                <a:solidFill>
                  <a:srgbClr val="C00000"/>
                </a:solidFill>
              </a:rPr>
              <a:t>DOI</a:t>
            </a:r>
            <a:r>
              <a:rPr lang="en-US" sz="3600" dirty="0">
                <a:solidFill>
                  <a:srgbClr val="C00000"/>
                </a:solidFill>
              </a:rPr>
              <a:t>: 10.5164/IAB.BHP7518.de.en.v1</a:t>
            </a:r>
            <a:r>
              <a:rPr lang="en-US" sz="3600" dirty="0"/>
              <a:t> </a:t>
            </a:r>
            <a:r>
              <a:rPr lang="en-US" sz="3600" dirty="0" smtClean="0">
                <a:solidFill>
                  <a:schemeClr val="accent4"/>
                </a:solidFill>
              </a:rPr>
              <a:t>June </a:t>
            </a:r>
            <a:r>
              <a:rPr lang="en-US" sz="3600" dirty="0">
                <a:solidFill>
                  <a:schemeClr val="accent4"/>
                </a:solidFill>
              </a:rPr>
              <a:t>26, 2020</a:t>
            </a:r>
            <a:r>
              <a:rPr lang="en-US" sz="3600" dirty="0"/>
              <a:t>. </a:t>
            </a:r>
          </a:p>
        </p:txBody>
      </p:sp>
    </p:spTree>
    <p:extLst>
      <p:ext uri="{BB962C8B-B14F-4D97-AF65-F5344CB8AC3E}">
        <p14:creationId xmlns:p14="http://schemas.microsoft.com/office/powerpoint/2010/main" val="26991834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chemeClr val="accent2">
                    <a:lumMod val="20000"/>
                    <a:lumOff val="80000"/>
                  </a:schemeClr>
                </a:solidFill>
              </a:rPr>
              <a:t>Persistent identifier</a:t>
            </a:r>
            <a:endParaRPr lang="en-US" dirty="0">
              <a:solidFill>
                <a:schemeClr val="accent2">
                  <a:lumMod val="20000"/>
                  <a:lumOff val="80000"/>
                </a:schemeClr>
              </a:solidFill>
            </a:endParaRPr>
          </a:p>
        </p:txBody>
      </p:sp>
      <p:sp>
        <p:nvSpPr>
          <p:cNvPr id="4" name="Content Placeholder 3"/>
          <p:cNvSpPr>
            <a:spLocks noGrp="1"/>
          </p:cNvSpPr>
          <p:nvPr>
            <p:ph sz="half" idx="2"/>
          </p:nvPr>
        </p:nvSpPr>
        <p:spPr/>
        <p:txBody>
          <a:bodyPr>
            <a:normAutofit/>
          </a:bodyPr>
          <a:lstStyle/>
          <a:p>
            <a:pPr marL="0" indent="0">
              <a:buNone/>
            </a:pPr>
            <a:r>
              <a:rPr lang="en-US" b="1" dirty="0" smtClean="0"/>
              <a:t>Constructed </a:t>
            </a:r>
            <a:r>
              <a:rPr lang="en-US" b="1" dirty="0"/>
              <a:t>Citation:</a:t>
            </a:r>
          </a:p>
          <a:p>
            <a:pPr marL="0" indent="0">
              <a:buNone/>
            </a:pPr>
            <a:r>
              <a:rPr lang="en-US" sz="3600" dirty="0" smtClean="0">
                <a:solidFill>
                  <a:schemeClr val="accent2"/>
                </a:solidFill>
              </a:rPr>
              <a:t>US Census Bureau, </a:t>
            </a:r>
            <a:r>
              <a:rPr lang="en-US" sz="3600" dirty="0" smtClean="0">
                <a:solidFill>
                  <a:schemeClr val="accent6"/>
                </a:solidFill>
              </a:rPr>
              <a:t>Longitudinal Business Database (LBD) </a:t>
            </a:r>
            <a:r>
              <a:rPr lang="en-US" sz="3600" dirty="0">
                <a:solidFill>
                  <a:srgbClr val="C00000"/>
                </a:solidFill>
              </a:rPr>
              <a:t>1975-2018</a:t>
            </a:r>
            <a:r>
              <a:rPr lang="en-US" sz="3600" dirty="0"/>
              <a:t>. </a:t>
            </a:r>
            <a:r>
              <a:rPr lang="en-US" sz="3600" dirty="0" smtClean="0"/>
              <a:t>Last accessed via the </a:t>
            </a:r>
            <a:r>
              <a:rPr lang="en-US" sz="3600" dirty="0">
                <a:solidFill>
                  <a:schemeClr val="accent1"/>
                </a:solidFill>
              </a:rPr>
              <a:t>F</a:t>
            </a:r>
            <a:r>
              <a:rPr lang="en-US" sz="3600" dirty="0" smtClean="0">
                <a:solidFill>
                  <a:schemeClr val="accent1"/>
                </a:solidFill>
              </a:rPr>
              <a:t>ederal Statistical Research </a:t>
            </a:r>
            <a:r>
              <a:rPr lang="en-US" sz="3600" dirty="0">
                <a:solidFill>
                  <a:schemeClr val="accent1"/>
                </a:solidFill>
              </a:rPr>
              <a:t>Data Centre (</a:t>
            </a:r>
            <a:r>
              <a:rPr lang="en-US" sz="3600" dirty="0" smtClean="0">
                <a:solidFill>
                  <a:schemeClr val="accent1"/>
                </a:solidFill>
              </a:rPr>
              <a:t>FSRDC) </a:t>
            </a:r>
            <a:r>
              <a:rPr lang="en-US" sz="3600" dirty="0" smtClean="0">
                <a:solidFill>
                  <a:schemeClr val="accent4"/>
                </a:solidFill>
              </a:rPr>
              <a:t>June </a:t>
            </a:r>
            <a:r>
              <a:rPr lang="en-US" sz="3600" dirty="0">
                <a:solidFill>
                  <a:schemeClr val="accent4"/>
                </a:solidFill>
              </a:rPr>
              <a:t>26, 2020</a:t>
            </a:r>
            <a:r>
              <a:rPr lang="en-US" sz="3600" dirty="0"/>
              <a:t>. </a:t>
            </a:r>
          </a:p>
        </p:txBody>
      </p:sp>
    </p:spTree>
    <p:extLst>
      <p:ext uri="{BB962C8B-B14F-4D97-AF65-F5344CB8AC3E}">
        <p14:creationId xmlns:p14="http://schemas.microsoft.com/office/powerpoint/2010/main" val="40862780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sp>
        <p:nvSpPr>
          <p:cNvPr id="3" name="Content Placeholder 2"/>
          <p:cNvSpPr>
            <a:spLocks noGrp="1"/>
          </p:cNvSpPr>
          <p:nvPr>
            <p:ph sz="half" idx="1"/>
          </p:nvPr>
        </p:nvSpPr>
        <p:spPr/>
        <p:txBody>
          <a:bodyPr>
            <a:normAutofit/>
          </a:bodyPr>
          <a:lstStyle/>
          <a:p>
            <a:r>
              <a:rPr lang="en-US" dirty="0" smtClean="0"/>
              <a:t>If the URL does not work, we make a note.</a:t>
            </a:r>
          </a:p>
          <a:p>
            <a:r>
              <a:rPr lang="en-US" dirty="0" smtClean="0"/>
              <a:t>If the site requires registration, we try it out.</a:t>
            </a:r>
          </a:p>
          <a:p>
            <a:pPr lvl="1"/>
            <a:r>
              <a:rPr lang="en-US" dirty="0" smtClean="0"/>
              <a:t>How long?</a:t>
            </a:r>
          </a:p>
          <a:p>
            <a:pPr lvl="1"/>
            <a:r>
              <a:rPr lang="en-US" dirty="0" smtClean="0"/>
              <a:t>Any requirements?</a:t>
            </a:r>
            <a:endParaRPr lang="en-US" dirty="0"/>
          </a:p>
        </p:txBody>
      </p:sp>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2"/>
              </a:rPr>
              <a:t>www.worldvaluessurvey.org/WVSDocumentationWV6.jsp</a:t>
            </a:r>
            <a:r>
              <a:rPr lang="en-US" sz="1600" dirty="0">
                <a:solidFill>
                  <a:schemeClr val="accent5"/>
                </a:solidFill>
              </a:rPr>
              <a:t>. Madrid: JD Systems Institute</a:t>
            </a:r>
            <a:r>
              <a:rPr lang="en-US" sz="1600" dirty="0" smtClean="0">
                <a:solidFill>
                  <a:schemeClr val="accent5"/>
                </a:solidFill>
              </a:rPr>
              <a:t>.</a:t>
            </a:r>
          </a:p>
          <a:p>
            <a:r>
              <a:rPr lang="en-US" dirty="0"/>
              <a:t>Is that in the README / Paper/ Appendix</a:t>
            </a:r>
            <a:r>
              <a:rPr lang="en-US" dirty="0" smtClean="0"/>
              <a:t>?</a:t>
            </a:r>
          </a:p>
          <a:p>
            <a:endParaRPr lang="en-US" dirty="0"/>
          </a:p>
        </p:txBody>
      </p:sp>
    </p:spTree>
    <p:extLst>
      <p:ext uri="{BB962C8B-B14F-4D97-AF65-F5344CB8AC3E}">
        <p14:creationId xmlns:p14="http://schemas.microsoft.com/office/powerpoint/2010/main" val="21401682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r>
              <a:rPr lang="en-US" sz="1600" dirty="0" smtClean="0">
                <a:solidFill>
                  <a:schemeClr val="accent5"/>
                </a:solidFill>
              </a:rPr>
              <a:t>.</a:t>
            </a:r>
          </a:p>
          <a:p>
            <a:r>
              <a:rPr lang="en-US" dirty="0"/>
              <a:t>Is that in the README / Paper/ Appendix</a:t>
            </a:r>
            <a:r>
              <a:rPr lang="en-US" dirty="0" smtClean="0"/>
              <a:t>?</a:t>
            </a:r>
          </a:p>
          <a:p>
            <a:r>
              <a:rPr lang="en-US" dirty="0" smtClean="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3963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0754980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Take-away</a:t>
            </a:r>
            <a:endParaRPr lang="en-US" dirty="0">
              <a:solidFill>
                <a:schemeClr val="bg1"/>
              </a:solidFill>
            </a:endParaRPr>
          </a:p>
        </p:txBody>
      </p:sp>
    </p:spTree>
    <p:extLst>
      <p:ext uri="{BB962C8B-B14F-4D97-AF65-F5344CB8AC3E}">
        <p14:creationId xmlns:p14="http://schemas.microsoft.com/office/powerpoint/2010/main" val="885171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a nutshell</a:t>
            </a:r>
          </a:p>
        </p:txBody>
      </p:sp>
      <p:sp>
        <p:nvSpPr>
          <p:cNvPr id="4" name="Content Placeholder 3"/>
          <p:cNvSpPr>
            <a:spLocks noGrp="1"/>
          </p:cNvSpPr>
          <p:nvPr>
            <p:ph sz="half" idx="1"/>
          </p:nvPr>
        </p:nvSpPr>
        <p:spPr/>
        <p:txBody>
          <a:bodyPr/>
          <a:lstStyle/>
          <a:p>
            <a:r>
              <a:rPr lang="en-US" sz="3600" b="1" dirty="0"/>
              <a:t>40% </a:t>
            </a:r>
            <a:r>
              <a:rPr lang="en-US" dirty="0"/>
              <a:t>use restricted-access data</a:t>
            </a:r>
          </a:p>
          <a:p>
            <a:r>
              <a:rPr lang="en-US" sz="3600" b="1" dirty="0"/>
              <a:t>25% </a:t>
            </a:r>
            <a:r>
              <a:rPr lang="en-US" dirty="0"/>
              <a:t>use public-use data and are mostly or completely reproducible</a:t>
            </a:r>
          </a:p>
          <a:p>
            <a:r>
              <a:rPr lang="en-US" sz="3600" b="1" dirty="0"/>
              <a:t>25% </a:t>
            </a:r>
            <a:r>
              <a:rPr lang="en-US" dirty="0"/>
              <a:t>use public-use data and are only partially reproducible</a:t>
            </a:r>
          </a:p>
          <a:p>
            <a:r>
              <a:rPr lang="en-US" sz="3600" b="1" dirty="0"/>
              <a:t>10% </a:t>
            </a:r>
            <a:r>
              <a:rPr lang="en-US" dirty="0"/>
              <a:t>fail to yield useful results</a:t>
            </a:r>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only ½ full!</a:t>
              </a:r>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it’s not empty!</a:t>
              </a:r>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338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 Access, Rights</a:t>
            </a:r>
            <a:endParaRPr lang="en-US" dirty="0"/>
          </a:p>
        </p:txBody>
      </p:sp>
      <p:sp>
        <p:nvSpPr>
          <p:cNvPr id="3" name="Content Placeholder 2"/>
          <p:cNvSpPr>
            <a:spLocks noGrp="1"/>
          </p:cNvSpPr>
          <p:nvPr>
            <p:ph idx="1"/>
          </p:nvPr>
        </p:nvSpPr>
        <p:spPr/>
        <p:txBody>
          <a:bodyPr/>
          <a:lstStyle/>
          <a:p>
            <a:r>
              <a:rPr lang="en-US" sz="3200" dirty="0" smtClean="0"/>
              <a:t>Any data can be cited – even if you can’t download it</a:t>
            </a:r>
          </a:p>
          <a:p>
            <a:r>
              <a:rPr lang="en-US" sz="3200" dirty="0" smtClean="0"/>
              <a:t>Any data that you accessed … can have that access be described</a:t>
            </a:r>
          </a:p>
          <a:p>
            <a:pPr lvl="1"/>
            <a:r>
              <a:rPr lang="en-US" sz="2800" dirty="0" smtClean="0"/>
              <a:t>But caution: It should be such that others can also repeat the access!</a:t>
            </a:r>
          </a:p>
          <a:p>
            <a:r>
              <a:rPr lang="en-US" sz="3200" dirty="0" smtClean="0"/>
              <a:t>Just because you “have” the data does not mean you can give it to others</a:t>
            </a:r>
          </a:p>
          <a:p>
            <a:pPr lvl="1"/>
            <a:r>
              <a:rPr lang="en-US" sz="2800" dirty="0" smtClean="0"/>
              <a:t>Also: distinguish between “sharing” and “publishing”</a:t>
            </a:r>
          </a:p>
          <a:p>
            <a:pPr lvl="1"/>
            <a:r>
              <a:rPr lang="en-US" sz="2800" dirty="0" smtClean="0"/>
              <a:t>Know your terms of use!</a:t>
            </a:r>
          </a:p>
          <a:p>
            <a:endParaRPr lang="en-US" dirty="0"/>
          </a:p>
        </p:txBody>
      </p:sp>
    </p:spTree>
    <p:extLst>
      <p:ext uri="{BB962C8B-B14F-4D97-AF65-F5344CB8AC3E}">
        <p14:creationId xmlns:p14="http://schemas.microsoft.com/office/powerpoint/2010/main" val="30290505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smtClean="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err="1" smtClean="0"/>
              <a:t>Matlab</a:t>
            </a:r>
            <a:r>
              <a:rPr lang="en-US" dirty="0" smtClean="0"/>
              <a:t>-based simulation</a:t>
            </a:r>
          </a:p>
          <a:p>
            <a:r>
              <a:rPr lang="en-US" dirty="0" smtClean="0"/>
              <a:t>Real example, 10 figures, 4 panels each</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For Figure 5a, comment line 52, uncomment line 151, run the code, then copy the figure into your document.</a:t>
            </a:r>
          </a:p>
          <a:p>
            <a:r>
              <a:rPr lang="en-US" dirty="0" smtClean="0">
                <a:solidFill>
                  <a:schemeClr val="accent5"/>
                </a:solidFill>
              </a:rPr>
              <a:t>For Figure 5b, comment line 151 again, leave line 52 commented, and change the parameter on line 75 to “3”</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42272954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smtClean="0"/>
              <a:t>Stata-based estimation</a:t>
            </a:r>
          </a:p>
          <a:p>
            <a:r>
              <a:rPr lang="en-US" dirty="0" smtClean="0"/>
              <a:t>4 variants</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Run the data creation programs, then copy the data to Folder A</a:t>
            </a:r>
          </a:p>
          <a:p>
            <a:r>
              <a:rPr lang="en-US" dirty="0" smtClean="0">
                <a:solidFill>
                  <a:schemeClr val="accent5"/>
                </a:solidFill>
              </a:rPr>
              <a:t>Copy programs “b.do” and “c.do” from Folder A to Folder B, but modify “c.do” on line 20</a:t>
            </a:r>
          </a:p>
          <a:p>
            <a:r>
              <a:rPr lang="en-US" dirty="0" smtClean="0">
                <a:solidFill>
                  <a:schemeClr val="accent5"/>
                </a:solidFill>
              </a:rPr>
              <a:t>Once done, convert the output from “d.do” to a </a:t>
            </a:r>
            <a:r>
              <a:rPr lang="en-US" dirty="0" err="1" smtClean="0">
                <a:solidFill>
                  <a:schemeClr val="accent5"/>
                </a:solidFill>
              </a:rPr>
              <a:t>Matlab</a:t>
            </a:r>
            <a:r>
              <a:rPr lang="en-US" dirty="0" smtClean="0">
                <a:solidFill>
                  <a:schemeClr val="accent5"/>
                </a:solidFill>
              </a:rPr>
              <a:t> file, and run the simulation in Folder B/C</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350969871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 setup</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1 program to prepare the setup</a:t>
            </a:r>
          </a:p>
          <a:p>
            <a:pPr lvl="1"/>
            <a:r>
              <a:rPr lang="en-US" dirty="0" smtClean="0"/>
              <a:t>Installs all packages</a:t>
            </a:r>
          </a:p>
          <a:p>
            <a:pPr lvl="1"/>
            <a:r>
              <a:rPr lang="en-US" dirty="0" smtClean="0"/>
              <a:t>Creates all directories</a:t>
            </a:r>
          </a:p>
          <a:p>
            <a:r>
              <a:rPr lang="en-US" dirty="0" smtClean="0"/>
              <a:t>1 program (or a very small number) that creates the rest</a:t>
            </a:r>
          </a:p>
          <a:p>
            <a:pPr lvl="1"/>
            <a:r>
              <a:rPr lang="en-US" dirty="0" smtClean="0"/>
              <a:t>Possibly with macros/ ado files/ subroutines</a:t>
            </a:r>
          </a:p>
          <a:p>
            <a:pPr lvl="1"/>
            <a:r>
              <a:rPr lang="en-US" dirty="0" smtClean="0"/>
              <a:t>Possibly with parameter files that might differ per directory</a:t>
            </a:r>
          </a:p>
          <a:p>
            <a:r>
              <a:rPr lang="en-US" dirty="0" smtClean="0"/>
              <a:t>All tables and figures are output programmatically</a:t>
            </a:r>
            <a:endParaRPr lang="en-US" dirty="0"/>
          </a:p>
        </p:txBody>
      </p:sp>
      <p:sp>
        <p:nvSpPr>
          <p:cNvPr id="4" name="Content Placeholder 3"/>
          <p:cNvSpPr>
            <a:spLocks noGrp="1"/>
          </p:cNvSpPr>
          <p:nvPr>
            <p:ph sz="half" idx="2"/>
          </p:nvPr>
        </p:nvSpPr>
        <p:spPr/>
        <p:txBody>
          <a:bodyPr>
            <a:normAutofit lnSpcReduction="10000"/>
          </a:bodyPr>
          <a:lstStyle/>
          <a:p>
            <a:r>
              <a:rPr lang="en-US" dirty="0" smtClean="0">
                <a:solidFill>
                  <a:schemeClr val="accent6">
                    <a:lumMod val="50000"/>
                  </a:schemeClr>
                </a:solidFill>
              </a:rPr>
              <a:t>Setting up can be done in all languages</a:t>
            </a:r>
          </a:p>
          <a:p>
            <a:pPr lvl="1"/>
            <a:r>
              <a:rPr lang="en-US" dirty="0" err="1" smtClean="0">
                <a:solidFill>
                  <a:schemeClr val="accent6">
                    <a:lumMod val="50000"/>
                  </a:schemeClr>
                </a:solidFill>
              </a:rPr>
              <a:t>Matlab</a:t>
            </a:r>
            <a:r>
              <a:rPr lang="en-US" dirty="0" smtClean="0">
                <a:solidFill>
                  <a:schemeClr val="accent6">
                    <a:lumMod val="50000"/>
                  </a:schemeClr>
                </a:solidFill>
              </a:rPr>
              <a:t>, Stata, R, Python, Fortran</a:t>
            </a:r>
          </a:p>
          <a:p>
            <a:r>
              <a:rPr lang="en-US" dirty="0" smtClean="0">
                <a:solidFill>
                  <a:schemeClr val="accent6">
                    <a:lumMod val="50000"/>
                  </a:schemeClr>
                </a:solidFill>
              </a:rPr>
              <a:t>Subroutines exist in all languages</a:t>
            </a:r>
          </a:p>
          <a:p>
            <a:pPr lvl="1"/>
            <a:r>
              <a:rPr lang="en-US" dirty="0" smtClean="0">
                <a:solidFill>
                  <a:schemeClr val="accent6">
                    <a:lumMod val="50000"/>
                  </a:schemeClr>
                </a:solidFill>
              </a:rPr>
              <a:t>You might need to learn how!</a:t>
            </a:r>
          </a:p>
          <a:p>
            <a:r>
              <a:rPr lang="en-US" dirty="0" smtClean="0">
                <a:solidFill>
                  <a:schemeClr val="accent6">
                    <a:lumMod val="50000"/>
                  </a:schemeClr>
                </a:solidFill>
              </a:rPr>
              <a:t>Ability to output figures and tables (Excel, </a:t>
            </a:r>
            <a:r>
              <a:rPr lang="en-US" dirty="0" err="1" smtClean="0">
                <a:solidFill>
                  <a:schemeClr val="accent6">
                    <a:lumMod val="50000"/>
                  </a:schemeClr>
                </a:solidFill>
              </a:rPr>
              <a:t>LaTeX</a:t>
            </a:r>
            <a:r>
              <a:rPr lang="en-US" dirty="0" smtClean="0">
                <a:solidFill>
                  <a:schemeClr val="accent6">
                    <a:lumMod val="50000"/>
                  </a:schemeClr>
                </a:solidFill>
              </a:rPr>
              <a:t>) exist in all languages</a:t>
            </a:r>
            <a:endParaRPr lang="en-US" dirty="0">
              <a:solidFill>
                <a:schemeClr val="accent6">
                  <a:lumMod val="50000"/>
                </a:schemeClr>
              </a:solidFill>
            </a:endParaRPr>
          </a:p>
        </p:txBody>
      </p:sp>
    </p:spTree>
    <p:extLst>
      <p:ext uri="{BB962C8B-B14F-4D97-AF65-F5344CB8AC3E}">
        <p14:creationId xmlns:p14="http://schemas.microsoft.com/office/powerpoint/2010/main" val="5618020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prepare the replication package</a:t>
            </a:r>
            <a:endParaRPr lang="en-US" dirty="0"/>
          </a:p>
        </p:txBody>
      </p:sp>
      <p:sp>
        <p:nvSpPr>
          <p:cNvPr id="3" name="Content Placeholder 2"/>
          <p:cNvSpPr>
            <a:spLocks noGrp="1"/>
          </p:cNvSpPr>
          <p:nvPr>
            <p:ph sz="half" idx="1"/>
          </p:nvPr>
        </p:nvSpPr>
        <p:spPr/>
        <p:txBody>
          <a:bodyPr/>
          <a:lstStyle/>
          <a:p>
            <a:r>
              <a:rPr lang="en-US" dirty="0" smtClean="0"/>
              <a:t>README</a:t>
            </a:r>
          </a:p>
          <a:p>
            <a:r>
              <a:rPr lang="en-US" dirty="0" smtClean="0"/>
              <a:t>Full package of all programs, data you intend to provide</a:t>
            </a:r>
          </a:p>
          <a:p>
            <a:r>
              <a:rPr lang="en-US" dirty="0" smtClean="0"/>
              <a:t>ZIP it up</a:t>
            </a:r>
            <a:endParaRPr lang="en-US" dirty="0"/>
          </a:p>
        </p:txBody>
      </p:sp>
      <p:sp>
        <p:nvSpPr>
          <p:cNvPr id="4" name="Content Placeholder 3"/>
          <p:cNvSpPr>
            <a:spLocks noGrp="1"/>
          </p:cNvSpPr>
          <p:nvPr>
            <p:ph sz="half" idx="2"/>
          </p:nvPr>
        </p:nvSpPr>
        <p:spPr/>
        <p:txBody>
          <a:bodyPr/>
          <a:lstStyle/>
          <a:p>
            <a:r>
              <a:rPr lang="en-US" dirty="0" smtClean="0"/>
              <a:t>Now ask an </a:t>
            </a:r>
            <a:r>
              <a:rPr lang="en-US" dirty="0" smtClean="0">
                <a:solidFill>
                  <a:schemeClr val="accent5"/>
                </a:solidFill>
              </a:rPr>
              <a:t>RA/ colleague/ friend/ grandma/ daughter </a:t>
            </a:r>
            <a:r>
              <a:rPr lang="en-US" dirty="0" smtClean="0"/>
              <a:t>not previously involved to</a:t>
            </a:r>
          </a:p>
          <a:p>
            <a:pPr lvl="1"/>
            <a:r>
              <a:rPr lang="en-US" dirty="0" smtClean="0">
                <a:solidFill>
                  <a:schemeClr val="accent6"/>
                </a:solidFill>
              </a:rPr>
              <a:t>Download the package</a:t>
            </a:r>
          </a:p>
          <a:p>
            <a:pPr lvl="1"/>
            <a:r>
              <a:rPr lang="en-US" dirty="0" smtClean="0">
                <a:solidFill>
                  <a:schemeClr val="accent6"/>
                </a:solidFill>
              </a:rPr>
              <a:t>Follow the instructions in the README </a:t>
            </a:r>
            <a:r>
              <a:rPr lang="en-US" dirty="0" smtClean="0">
                <a:solidFill>
                  <a:srgbClr val="C00000"/>
                </a:solidFill>
              </a:rPr>
              <a:t>without talking to you</a:t>
            </a:r>
            <a:r>
              <a:rPr lang="en-US" dirty="0" smtClean="0">
                <a:solidFill>
                  <a:schemeClr val="accent6"/>
                </a:solidFill>
              </a:rPr>
              <a:t>!</a:t>
            </a:r>
          </a:p>
          <a:p>
            <a:pPr lvl="1"/>
            <a:r>
              <a:rPr lang="en-US" dirty="0" smtClean="0">
                <a:solidFill>
                  <a:schemeClr val="accent6"/>
                </a:solidFill>
              </a:rPr>
              <a:t>Compare the results to the paper</a:t>
            </a:r>
          </a:p>
          <a:p>
            <a:pPr lvl="1"/>
            <a:endParaRPr lang="en-US" dirty="0">
              <a:solidFill>
                <a:schemeClr val="accent6"/>
              </a:solidFill>
            </a:endParaRPr>
          </a:p>
        </p:txBody>
      </p:sp>
      <p:grpSp>
        <p:nvGrpSpPr>
          <p:cNvPr id="7" name="Group 6"/>
          <p:cNvGrpSpPr/>
          <p:nvPr/>
        </p:nvGrpSpPr>
        <p:grpSpPr>
          <a:xfrm>
            <a:off x="747712" y="2337878"/>
            <a:ext cx="10606087" cy="4081971"/>
            <a:chOff x="747712" y="2337878"/>
            <a:chExt cx="10606087" cy="4081971"/>
          </a:xfrm>
        </p:grpSpPr>
        <p:pic>
          <p:nvPicPr>
            <p:cNvPr id="5" name="Picture 4"/>
            <p:cNvPicPr>
              <a:picLocks noChangeAspect="1"/>
            </p:cNvPicPr>
            <p:nvPr/>
          </p:nvPicPr>
          <p:blipFill>
            <a:blip r:embed="rId2"/>
            <a:stretch>
              <a:fillRect/>
            </a:stretch>
          </p:blipFill>
          <p:spPr>
            <a:xfrm>
              <a:off x="747712" y="2337878"/>
              <a:ext cx="10606087" cy="4081971"/>
            </a:xfrm>
            <a:prstGeom prst="rect">
              <a:avLst/>
            </a:prstGeom>
            <a:ln w="38100">
              <a:solidFill>
                <a:schemeClr val="tx1"/>
              </a:solidFill>
            </a:ln>
            <a:effectLst>
              <a:outerShdw blurRad="50800" dist="127000" dir="2700000" algn="tl" rotWithShape="0">
                <a:prstClr val="black">
                  <a:alpha val="40000"/>
                </a:prstClr>
              </a:outerShdw>
            </a:effectLst>
          </p:spPr>
        </p:pic>
        <p:sp>
          <p:nvSpPr>
            <p:cNvPr id="6" name="TextBox 5"/>
            <p:cNvSpPr txBox="1"/>
            <p:nvPr/>
          </p:nvSpPr>
          <p:spPr>
            <a:xfrm>
              <a:off x="2824842" y="4120718"/>
              <a:ext cx="5633357" cy="830997"/>
            </a:xfrm>
            <a:prstGeom prst="rect">
              <a:avLst/>
            </a:prstGeom>
            <a:solidFill>
              <a:schemeClr val="bg1"/>
            </a:solidFill>
            <a:ln w="25400">
              <a:solidFill>
                <a:schemeClr val="tx1"/>
              </a:solidFill>
            </a:ln>
          </p:spPr>
          <p:txBody>
            <a:bodyPr wrap="square" rtlCol="0">
              <a:spAutoFit/>
            </a:bodyPr>
            <a:lstStyle/>
            <a:p>
              <a:pPr algn="ctr"/>
              <a:r>
                <a:rPr lang="en-US" sz="4800" dirty="0" smtClean="0"/>
                <a:t>That’s our </a:t>
              </a:r>
              <a:r>
                <a:rPr lang="en-US" sz="4800" dirty="0" smtClean="0">
                  <a:hlinkClick r:id="rId3"/>
                </a:rPr>
                <a:t>Protocol</a:t>
              </a:r>
              <a:r>
                <a:rPr lang="en-US" sz="4800" dirty="0" smtClean="0"/>
                <a:t>!</a:t>
              </a:r>
              <a:endParaRPr lang="en-US" sz="4800" dirty="0"/>
            </a:p>
          </p:txBody>
        </p:sp>
      </p:grpSp>
    </p:spTree>
    <p:extLst>
      <p:ext uri="{BB962C8B-B14F-4D97-AF65-F5344CB8AC3E}">
        <p14:creationId xmlns:p14="http://schemas.microsoft.com/office/powerpoint/2010/main" val="349549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13D9673-FA9A-4A46-8CDE-0D635682A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46" y="2343149"/>
            <a:ext cx="4138380" cy="2327839"/>
          </a:xfrm>
          <a:prstGeom prst="rect">
            <a:avLst/>
          </a:prstGeom>
          <a:ln>
            <a:solidFill>
              <a:srgbClr val="C00000"/>
            </a:solidFill>
          </a:ln>
          <a:effectLst>
            <a:outerShdw blurRad="50800" dist="127000" dir="2700000" algn="tl" rotWithShape="0">
              <a:prstClr val="black">
                <a:alpha val="40000"/>
              </a:prstClr>
            </a:outerShdw>
          </a:effectLst>
        </p:spPr>
      </p:pic>
      <p:pic>
        <p:nvPicPr>
          <p:cNvPr id="10" name="Picture 9" descr="A screenshot of a cell phone&#10;&#10;Description automatically generated">
            <a:extLst>
              <a:ext uri="{FF2B5EF4-FFF2-40B4-BE49-F238E27FC236}">
                <a16:creationId xmlns:a16="http://schemas.microsoft.com/office/drawing/2014/main" id="{3385530E-4EE7-B84B-B685-F1C302C02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174" y="2343150"/>
            <a:ext cx="4138380" cy="2327839"/>
          </a:xfrm>
          <a:prstGeom prst="rect">
            <a:avLst/>
          </a:prstGeom>
          <a:ln>
            <a:solidFill>
              <a:srgbClr val="C00000"/>
            </a:solidFill>
          </a:ln>
          <a:effectLst>
            <a:outerShdw blurRad="50800" dist="127000" dir="2700000" algn="tl" rotWithShape="0">
              <a:prstClr val="black">
                <a:alpha val="40000"/>
              </a:prstClr>
            </a:outerShdw>
          </a:effectLst>
        </p:spPr>
      </p:pic>
      <p:sp>
        <p:nvSpPr>
          <p:cNvPr id="11" name="Left-Right Arrow 10">
            <a:extLst>
              <a:ext uri="{FF2B5EF4-FFF2-40B4-BE49-F238E27FC236}">
                <a16:creationId xmlns:a16="http://schemas.microsoft.com/office/drawing/2014/main" id="{F5800DBE-822E-7D44-B782-F2EA0776728F}"/>
              </a:ext>
            </a:extLst>
          </p:cNvPr>
          <p:cNvSpPr/>
          <p:nvPr/>
        </p:nvSpPr>
        <p:spPr>
          <a:xfrm>
            <a:off x="5098141" y="3004457"/>
            <a:ext cx="1995717" cy="849086"/>
          </a:xfrm>
          <a:prstGeom prst="leftRightArrow">
            <a:avLst/>
          </a:prstGeom>
          <a:solidFill>
            <a:srgbClr val="B31A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5E3C9A30-1EA2-0946-A82A-E6E4341C87FC}"/>
              </a:ext>
            </a:extLst>
          </p:cNvPr>
          <p:cNvSpPr>
            <a:spLocks noGrp="1"/>
          </p:cNvSpPr>
          <p:nvPr>
            <p:ph type="title"/>
          </p:nvPr>
        </p:nvSpPr>
        <p:spPr/>
        <p:txBody>
          <a:bodyPr/>
          <a:lstStyle/>
          <a:p>
            <a:r>
              <a:rPr lang="en-US" sz="4000" dirty="0"/>
              <a:t>Tension between access and reproducibility</a:t>
            </a:r>
            <a:endParaRPr lang="en-US" dirty="0"/>
          </a:p>
        </p:txBody>
      </p:sp>
    </p:spTree>
    <p:extLst>
      <p:ext uri="{BB962C8B-B14F-4D97-AF65-F5344CB8AC3E}">
        <p14:creationId xmlns:p14="http://schemas.microsoft.com/office/powerpoint/2010/main" val="105692125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services</a:t>
            </a:r>
          </a:p>
        </p:txBody>
      </p:sp>
      <p:pic>
        <p:nvPicPr>
          <p:cNvPr id="6" name="Content Placeholder 5">
            <a:hlinkClick r:id="rId2"/>
          </p:cNvPr>
          <p:cNvPicPr>
            <a:picLocks noGrp="1" noChangeAspect="1"/>
          </p:cNvPicPr>
          <p:nvPr>
            <p:ph sz="half" idx="1"/>
          </p:nvPr>
        </p:nvPicPr>
        <p:blipFill>
          <a:blip r:embed="rId3"/>
          <a:stretch>
            <a:fillRect/>
          </a:stretch>
        </p:blipFill>
        <p:spPr>
          <a:xfrm>
            <a:off x="854458" y="1825625"/>
            <a:ext cx="5149083" cy="4351338"/>
          </a:xfrm>
          <a:prstGeom prst="rect">
            <a:avLst/>
          </a:prstGeom>
        </p:spPr>
      </p:pic>
      <p:pic>
        <p:nvPicPr>
          <p:cNvPr id="7" name="Content Placeholder 6"/>
          <p:cNvPicPr>
            <a:picLocks noGrp="1" noChangeAspect="1"/>
          </p:cNvPicPr>
          <p:nvPr>
            <p:ph sz="half" idx="2"/>
          </p:nvPr>
        </p:nvPicPr>
        <p:blipFill>
          <a:blip r:embed="rId4"/>
          <a:stretch>
            <a:fillRect/>
          </a:stretch>
        </p:blipFill>
        <p:spPr>
          <a:xfrm>
            <a:off x="6184429" y="1825625"/>
            <a:ext cx="5157141" cy="4351338"/>
          </a:xfrm>
          <a:prstGeom prst="rect">
            <a:avLst/>
          </a:prstGeom>
        </p:spPr>
      </p:pic>
    </p:spTree>
    <p:extLst>
      <p:ext uri="{BB962C8B-B14F-4D97-AF65-F5344CB8AC3E}">
        <p14:creationId xmlns:p14="http://schemas.microsoft.com/office/powerpoint/2010/main" val="36837949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Assume we can access the data</a:t>
            </a:r>
            <a:endParaRPr lang="en-US" dirty="0"/>
          </a:p>
        </p:txBody>
      </p:sp>
      <p:sp>
        <p:nvSpPr>
          <p:cNvPr id="3" name="Content Placeholder 2"/>
          <p:cNvSpPr>
            <a:spLocks noGrp="1"/>
          </p:cNvSpPr>
          <p:nvPr>
            <p:ph sz="half" idx="1"/>
          </p:nvPr>
        </p:nvSpPr>
        <p:spPr/>
        <p:txBody>
          <a:bodyPr>
            <a:normAutofit fontScale="92500" lnSpcReduction="20000"/>
          </a:bodyPr>
          <a:lstStyle/>
          <a:p>
            <a:pPr marL="0" indent="0">
              <a:buNone/>
            </a:pPr>
            <a:r>
              <a:rPr lang="en-US" dirty="0" smtClean="0"/>
              <a:t>Sometimes we cannot</a:t>
            </a:r>
          </a:p>
          <a:p>
            <a:r>
              <a:rPr lang="en-US" dirty="0" smtClean="0"/>
              <a:t>We will still check if the code seems complete</a:t>
            </a:r>
          </a:p>
          <a:p>
            <a:r>
              <a:rPr lang="en-US" dirty="0" smtClean="0"/>
              <a:t>We will still verify that all data that *can* be provided have been provided</a:t>
            </a:r>
            <a:endParaRPr lang="en-US" dirty="0"/>
          </a:p>
        </p:txBody>
      </p:sp>
      <p:sp>
        <p:nvSpPr>
          <p:cNvPr id="4" name="Content Placeholder 3"/>
          <p:cNvSpPr>
            <a:spLocks noGrp="1"/>
          </p:cNvSpPr>
          <p:nvPr>
            <p:ph sz="half" idx="2"/>
          </p:nvPr>
        </p:nvSpPr>
        <p:spPr/>
        <p:txBody>
          <a:bodyPr>
            <a:normAutofit fontScale="92500" lnSpcReduction="20000"/>
          </a:bodyPr>
          <a:lstStyle/>
          <a:p>
            <a:pPr marL="0" indent="0">
              <a:buNone/>
            </a:pPr>
            <a:r>
              <a:rPr lang="en-US" dirty="0" smtClean="0"/>
              <a:t>Sometimes we can:</a:t>
            </a:r>
          </a:p>
          <a:p>
            <a:r>
              <a:rPr lang="en-US" dirty="0" smtClean="0"/>
              <a:t>In the past 6 months, we have worked </a:t>
            </a:r>
            <a:r>
              <a:rPr lang="en-US" dirty="0" smtClean="0"/>
              <a:t>with</a:t>
            </a:r>
            <a:endParaRPr lang="en-US" dirty="0" smtClean="0"/>
          </a:p>
          <a:p>
            <a:pPr lvl="1"/>
            <a:r>
              <a:rPr lang="en-US" dirty="0" smtClean="0"/>
              <a:t>French, Brazilian, and US confidential admin data</a:t>
            </a:r>
          </a:p>
          <a:p>
            <a:pPr lvl="1"/>
            <a:r>
              <a:rPr lang="en-US" dirty="0" smtClean="0"/>
              <a:t>Purchased commercial </a:t>
            </a:r>
            <a:r>
              <a:rPr lang="en-US" dirty="0" smtClean="0"/>
              <a:t>data (Twitter, Indian GDP)</a:t>
            </a:r>
            <a:endParaRPr lang="en-US" dirty="0" smtClean="0"/>
          </a:p>
          <a:p>
            <a:pPr lvl="1"/>
            <a:r>
              <a:rPr lang="en-US" dirty="0" smtClean="0"/>
              <a:t>Proprietary data under </a:t>
            </a:r>
            <a:r>
              <a:rPr lang="en-US" dirty="0" smtClean="0"/>
              <a:t>NDA/DUA (</a:t>
            </a:r>
            <a:r>
              <a:rPr lang="en-US" dirty="0" err="1" smtClean="0"/>
              <a:t>Ebay</a:t>
            </a:r>
            <a:r>
              <a:rPr lang="en-US" dirty="0" smtClean="0"/>
              <a:t>)</a:t>
            </a:r>
          </a:p>
          <a:p>
            <a:pPr lvl="1"/>
            <a:r>
              <a:rPr lang="en-US" dirty="0" smtClean="0"/>
              <a:t>Data with application procedure (Chinese Panel, Demographic and Health Survey, European establishment data)</a:t>
            </a:r>
            <a:endParaRPr lang="en-US" dirty="0" smtClean="0"/>
          </a:p>
          <a:p>
            <a:pPr lvl="1"/>
            <a:r>
              <a:rPr lang="en-US" dirty="0" smtClean="0"/>
              <a:t>Remotely or locally</a:t>
            </a:r>
            <a:endParaRPr lang="en-US" dirty="0"/>
          </a:p>
        </p:txBody>
      </p:sp>
    </p:spTree>
    <p:extLst>
      <p:ext uri="{BB962C8B-B14F-4D97-AF65-F5344CB8AC3E}">
        <p14:creationId xmlns:p14="http://schemas.microsoft.com/office/powerpoint/2010/main" val="28026528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Why?</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smtClean="0">
                <a:solidFill>
                  <a:schemeClr val="bg1"/>
                </a:solidFill>
              </a:rPr>
              <a:t>The role for  </a:t>
            </a:r>
            <a:r>
              <a:rPr lang="en-US" sz="8800" dirty="0">
                <a:solidFill>
                  <a:schemeClr val="bg1"/>
                </a:solidFill>
              </a:rPr>
              <a:t>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a:p>
            <a:pPr algn="ctr"/>
            <a:endParaRPr lang="en-US" sz="6600" b="1" dirty="0"/>
          </a:p>
          <a:p>
            <a:pPr algn="ctr"/>
            <a:r>
              <a:rPr lang="en-US" sz="4400" b="1" dirty="0">
                <a:solidFill>
                  <a:schemeClr val="bg1"/>
                </a:solidFill>
                <a:hlinkClick r:id="rId2"/>
              </a:rPr>
              <a:t>https://</a:t>
            </a:r>
            <a:r>
              <a:rPr lang="en-US" sz="4400" b="1" dirty="0" smtClean="0">
                <a:solidFill>
                  <a:schemeClr val="bg1"/>
                </a:solidFill>
                <a:hlinkClick r:id="rId2"/>
              </a:rPr>
              <a:t>doi.org/10.5281/zenodo.3662906</a:t>
            </a:r>
            <a:r>
              <a:rPr lang="en-US" sz="4400" b="1" dirty="0" smtClean="0">
                <a:solidFill>
                  <a:schemeClr val="bg1"/>
                </a:solidFill>
              </a:rPr>
              <a:t>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lstStyle/>
          <a:p>
            <a:r>
              <a:rPr lang="en-US" dirty="0">
                <a:hlinkClick r:id="rId2"/>
              </a:rPr>
              <a:t>https://social-science-data-editors.github.io/guidance/</a:t>
            </a:r>
            <a:r>
              <a:rPr lang="en-US" dirty="0"/>
              <a:t> </a:t>
            </a:r>
          </a:p>
          <a:p>
            <a:r>
              <a:rPr lang="en-US" dirty="0">
                <a:hlinkClick r:id="rId3"/>
              </a:rPr>
              <a:t>https://aeadataeditor.github.io/aea-de-guidance/</a:t>
            </a:r>
            <a:endParaRPr lang="en-US" dirty="0"/>
          </a:p>
          <a:p>
            <a:pPr lvl="1"/>
            <a:r>
              <a:rPr lang="en-US" b="1" dirty="0">
                <a:hlinkClick r:id="rId4"/>
              </a:rPr>
              <a:t>template README</a:t>
            </a:r>
            <a:r>
              <a:rPr lang="en-US" dirty="0"/>
              <a:t> </a:t>
            </a:r>
          </a:p>
          <a:p>
            <a:pPr lvl="1"/>
            <a:r>
              <a:rPr lang="en-US" dirty="0">
                <a:hlinkClick r:id="rId5"/>
              </a:rPr>
              <a:t>discussion of licensing</a:t>
            </a:r>
            <a:endParaRPr lang="en-US" dirty="0"/>
          </a:p>
          <a:p>
            <a:pPr lvl="1"/>
            <a:r>
              <a:rPr lang="en-US" dirty="0">
                <a:hlinkClick r:id="rId6"/>
              </a:rPr>
              <a:t>data citation guidance</a:t>
            </a:r>
            <a:endParaRPr lang="en-US" dirty="0"/>
          </a:p>
          <a:p>
            <a:r>
              <a:rPr lang="en-US" dirty="0"/>
              <a:t>German example:</a:t>
            </a:r>
          </a:p>
          <a:p>
            <a:pPr lvl="1"/>
            <a:r>
              <a:rPr lang="en-US" dirty="0"/>
              <a:t>Establishment History Panel (BHP)  DOI: </a:t>
            </a:r>
            <a:r>
              <a:rPr lang="en-US" dirty="0">
                <a:hlinkClick r:id="rId7"/>
              </a:rPr>
              <a:t>10.5164/IAB.BHP7516.de.en.v1</a:t>
            </a:r>
            <a:endParaRPr lang="en-US" dirty="0"/>
          </a:p>
          <a:p>
            <a:r>
              <a:rPr lang="en-US" dirty="0"/>
              <a:t>French verification service “</a:t>
            </a:r>
            <a:r>
              <a:rPr lang="en-US" dirty="0" err="1" smtClean="0"/>
              <a:t>cascad</a:t>
            </a:r>
            <a:r>
              <a:rPr lang="en-US" dirty="0" smtClean="0"/>
              <a:t>” </a:t>
            </a:r>
            <a:r>
              <a:rPr lang="en-US" dirty="0"/>
              <a:t>within French RDC CASD</a:t>
            </a:r>
          </a:p>
          <a:p>
            <a:pPr lvl="1"/>
            <a:r>
              <a:rPr lang="en-US" dirty="0">
                <a:hlinkClick r:id="rId8"/>
              </a:rPr>
              <a:t>https://www.casd.eu/en/le-centre-dacces-securise-aux-donnees-casd/certification-de-resultats-cascad-casd/</a:t>
            </a:r>
            <a:r>
              <a:rPr lang="en-US" dirty="0"/>
              <a:t> </a:t>
            </a:r>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9"/>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10"/>
          <a:stretch>
            <a:fillRect/>
          </a:stretch>
        </p:blipFill>
        <p:spPr>
          <a:xfrm>
            <a:off x="8833757" y="2290899"/>
            <a:ext cx="1546860" cy="524730"/>
          </a:xfrm>
          <a:prstGeom prst="rect">
            <a:avLst/>
          </a:prstGeom>
        </p:spPr>
      </p:pic>
    </p:spTree>
    <p:extLst>
      <p:ext uri="{BB962C8B-B14F-4D97-AF65-F5344CB8AC3E}">
        <p14:creationId xmlns:p14="http://schemas.microsoft.com/office/powerpoint/2010/main" val="15965026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curate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00762" y="2742566"/>
            <a:ext cx="6190476" cy="2561905"/>
          </a:xfrm>
        </p:spPr>
      </p:pic>
    </p:spTree>
    <p:extLst>
      <p:ext uri="{BB962C8B-B14F-4D97-AF65-F5344CB8AC3E}">
        <p14:creationId xmlns:p14="http://schemas.microsoft.com/office/powerpoint/2010/main" val="26757307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TotalTime>
  <Words>2891</Words>
  <Application>Microsoft Office PowerPoint</Application>
  <PresentationFormat>Widescreen</PresentationFormat>
  <Paragraphs>641</Paragraphs>
  <Slides>84</Slides>
  <Notes>7</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Arial</vt:lpstr>
      <vt:lpstr>Calibri</vt:lpstr>
      <vt:lpstr>Calibri Light</vt:lpstr>
      <vt:lpstr>Century</vt:lpstr>
      <vt:lpstr>Montserrat</vt:lpstr>
      <vt:lpstr>Roboto</vt:lpstr>
      <vt:lpstr>Office Theme</vt:lpstr>
      <vt:lpstr>Implementing Increased Transparency and Reproducibility in Economics: Lessons learned</vt:lpstr>
      <vt:lpstr>PowerPoint Presentation</vt:lpstr>
      <vt:lpstr>PowerPoint Presentation</vt:lpstr>
      <vt:lpstr>Progress</vt:lpstr>
      <vt:lpstr>Progress</vt:lpstr>
      <vt:lpstr>Some key statistics</vt:lpstr>
      <vt:lpstr>In a nutshell</vt:lpstr>
      <vt:lpstr>PowerPoint Presentation</vt:lpstr>
      <vt:lpstr>Failure to curate</vt:lpstr>
      <vt:lpstr>Poor coding practices</vt:lpstr>
      <vt:lpstr>Poor citation practices</vt:lpstr>
      <vt:lpstr>PowerPoint Presentation</vt:lpstr>
      <vt:lpstr>Second round (2012-)</vt:lpstr>
      <vt:lpstr>PowerPoint Presentation</vt:lpstr>
      <vt:lpstr>AEA Data &amp; Code Availability Policy (2019)</vt:lpstr>
      <vt:lpstr>Current efforts at the AEA</vt:lpstr>
      <vt:lpstr>AEA Pre-Publication Verification</vt:lpstr>
      <vt:lpstr>Action: Reproducibility Check</vt:lpstr>
      <vt:lpstr>Who is doing that?</vt:lpstr>
      <vt:lpstr>Very little diversity in software</vt:lpstr>
      <vt:lpstr>PowerPoint Presentation</vt:lpstr>
      <vt:lpstr>PowerPoint Presentation</vt:lpstr>
      <vt:lpstr>Stats on reproduced articles</vt:lpstr>
      <vt:lpstr>Also work with 3rd parties</vt:lpstr>
      <vt:lpstr>Current efforts at the AEA</vt:lpstr>
      <vt:lpstr>Full-featured repository</vt:lpstr>
      <vt:lpstr>Action: Data citations and metadata</vt:lpstr>
      <vt:lpstr>FAIR data principles rely on metadata</vt:lpstr>
      <vt:lpstr>PowerPoint Presentation</vt:lpstr>
      <vt:lpstr>PowerPoint Presentation</vt:lpstr>
      <vt:lpstr>PowerPoint Presentation</vt:lpstr>
      <vt:lpstr>… and findability relies on metadata</vt:lpstr>
      <vt:lpstr>PowerPoint Presentation</vt:lpstr>
      <vt:lpstr>Migrating archives</vt:lpstr>
      <vt:lpstr>PowerPoint Presentation</vt:lpstr>
      <vt:lpstr>PowerPoint Presentation</vt:lpstr>
      <vt:lpstr>PowerPoint Presentation</vt:lpstr>
      <vt:lpstr>Current efforts at the AEA</vt:lpstr>
      <vt:lpstr>Starts with Data Citations</vt:lpstr>
      <vt:lpstr>Starts with Data Citations</vt:lpstr>
      <vt:lpstr>Data citations</vt:lpstr>
      <vt:lpstr>PowerPoint Presentation</vt:lpstr>
      <vt:lpstr>Provenance!</vt:lpstr>
      <vt:lpstr>“It’s a file called stockmarket.xlsx”</vt:lpstr>
      <vt:lpstr>“It’s a file called SP500.xlsx”</vt:lpstr>
      <vt:lpstr>“It’s a file called SP500.xlsx, downloaded from FRED.”</vt:lpstr>
      <vt:lpstr>“It’s a file called SP500.xlsx, downloaded from FRED.”</vt:lpstr>
      <vt:lpstr>“SP500.xlsx, from S&amp;P (2020). Not provided as part of replication package because © S&amp;P. ”</vt:lpstr>
      <vt:lpstr>Data Availability Statements</vt:lpstr>
      <vt:lpstr>Data Citation</vt:lpstr>
      <vt:lpstr>Citing restricted-access data</vt:lpstr>
      <vt:lpstr>AEA “Data Availability Policy” (2019)</vt:lpstr>
      <vt:lpstr>Every manuscript is checked</vt:lpstr>
      <vt:lpstr>Every manuscript is checked</vt:lpstr>
      <vt:lpstr>Example 2: Academic data publisher</vt:lpstr>
      <vt:lpstr>Example 2: Academic data publisher</vt:lpstr>
      <vt:lpstr>Example 2: Academic data publisher-new!</vt:lpstr>
      <vt:lpstr>Rights to use data</vt:lpstr>
      <vt:lpstr>Rights to distribute the data</vt:lpstr>
      <vt:lpstr>Example 4: German Restricted-access</vt:lpstr>
      <vt:lpstr>Example 4: German Restricted-access</vt:lpstr>
      <vt:lpstr>Example 4: German Restricted-access</vt:lpstr>
      <vt:lpstr>Element of a (data) citation</vt:lpstr>
      <vt:lpstr>Element of a (data) citation</vt:lpstr>
      <vt:lpstr>Element of a (data) citation</vt:lpstr>
      <vt:lpstr>And we check them!</vt:lpstr>
      <vt:lpstr>And we check them!</vt:lpstr>
      <vt:lpstr>PowerPoint Presentation</vt:lpstr>
      <vt:lpstr>PowerPoint Presentation</vt:lpstr>
      <vt:lpstr>Data: Citations, Access, Rights</vt:lpstr>
      <vt:lpstr>PowerPoint Presentation</vt:lpstr>
      <vt:lpstr>Streamlining replication packages</vt:lpstr>
      <vt:lpstr>Extreme examples</vt:lpstr>
      <vt:lpstr>Extreme examples</vt:lpstr>
      <vt:lpstr>Ideal setup</vt:lpstr>
      <vt:lpstr>How to prepare the replication package</vt:lpstr>
      <vt:lpstr>Tension between access and reproducibility</vt:lpstr>
      <vt:lpstr>Verification services</vt:lpstr>
      <vt:lpstr>Assume we can access the data</vt:lpstr>
      <vt:lpstr>PowerPoint Presentation</vt:lpstr>
      <vt:lpstr>Goal: Transportability</vt:lpstr>
      <vt:lpstr>Social science “guild”</vt:lpstr>
      <vt:lpstr>PowerPoint Presentation</vt:lpstr>
      <vt:lpstr>Some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26</cp:revision>
  <dcterms:created xsi:type="dcterms:W3CDTF">2020-03-31T02:20:35Z</dcterms:created>
  <dcterms:modified xsi:type="dcterms:W3CDTF">2020-08-12T15:56:08Z</dcterms:modified>
</cp:coreProperties>
</file>